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development_kit" TargetMode="External"/><Relationship Id="rId3" Type="http://schemas.openxmlformats.org/officeDocument/2006/relationships/hyperlink" Target="https://en.wikipedia.org/wiki/Wii_U" TargetMode="External"/><Relationship Id="rId4" Type="http://schemas.openxmlformats.org/officeDocument/2006/relationships/hyperlink" Target="https://en.wikipedia.org/wiki/Video_game_console" TargetMode="External"/><Relationship Id="rId5" Type="http://schemas.openxmlformats.org/officeDocument/2006/relationships/hyperlink" Target="https://en.wikipedia.org/wiki/Unity_(game_engine)#cite_note-VB_Unity_interview-8" TargetMode="External"/><Relationship Id="rId6" Type="http://schemas.openxmlformats.org/officeDocument/2006/relationships/hyperlink" Target="https://en.wikipedia.org/wiki/Unity_(game_engine)#cite_note-Unity_GamePad_at_Polygon-1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Active vs Inactive objects.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455463"/>
                </a:solidFill>
              </a:rPr>
              <a:t>Prefab asset type that allows you to store a GameObject object complete with components and properties. The prefab acts as a template from which you can create new object instances in the scene. Any edits made to a prefab asset are immediately reflected in all instances produced from it but you can also </a:t>
            </a:r>
            <a:r>
              <a:rPr i="1" lang="en" sz="1050">
                <a:solidFill>
                  <a:srgbClr val="455463"/>
                </a:solidFill>
              </a:rPr>
              <a:t>override</a:t>
            </a:r>
            <a:r>
              <a:rPr lang="en" sz="1050">
                <a:solidFill>
                  <a:srgbClr val="455463"/>
                </a:solidFill>
              </a:rPr>
              <a:t> components and settings for each instance individually.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FBX or .OBJ are the main 3D object types. But it supports proprietary like .blend and .max.</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of the cool things about unity is modular reusable -- prefabs..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Can be animated. Cameras can be switched. </a:t>
            </a:r>
          </a:p>
          <a:p>
            <a:pPr lvl="0">
              <a:spcBef>
                <a:spcPts val="0"/>
              </a:spcBef>
              <a:buNone/>
            </a:pPr>
            <a:r>
              <a:t/>
            </a:r>
            <a:endParaRPr/>
          </a:p>
          <a:p>
            <a:pPr lvl="0">
              <a:spcBef>
                <a:spcPts val="0"/>
              </a:spcBef>
              <a:buNone/>
            </a:pPr>
            <a:r>
              <a:rPr lang="en" sz="900">
                <a:highlight>
                  <a:srgbClr val="EEEEEE"/>
                </a:highlight>
                <a:latin typeface="Consolas"/>
                <a:ea typeface="Consolas"/>
                <a:cs typeface="Consolas"/>
                <a:sym typeface="Consolas"/>
              </a:rPr>
              <a:t>cam1</a:t>
            </a:r>
            <a:r>
              <a:rPr lang="en" sz="900">
                <a:solidFill>
                  <a:srgbClr val="666600"/>
                </a:solidFill>
                <a:highlight>
                  <a:srgbClr val="EEEEEE"/>
                </a:highlight>
                <a:latin typeface="Consolas"/>
                <a:ea typeface="Consolas"/>
                <a:cs typeface="Consolas"/>
                <a:sym typeface="Consolas"/>
              </a:rPr>
              <a:t>.</a:t>
            </a:r>
            <a:r>
              <a:rPr lang="en" sz="900">
                <a:highlight>
                  <a:srgbClr val="EEEEEE"/>
                </a:highlight>
                <a:latin typeface="Consolas"/>
                <a:ea typeface="Consolas"/>
                <a:cs typeface="Consolas"/>
                <a:sym typeface="Consolas"/>
              </a:rPr>
              <a:t>enabled </a:t>
            </a:r>
            <a:r>
              <a:rPr lang="en" sz="900">
                <a:solidFill>
                  <a:srgbClr val="666600"/>
                </a:solidFill>
                <a:highlight>
                  <a:srgbClr val="EEEEEE"/>
                </a:highlight>
                <a:latin typeface="Consolas"/>
                <a:ea typeface="Consolas"/>
                <a:cs typeface="Consolas"/>
                <a:sym typeface="Consolas"/>
              </a:rPr>
              <a:t>=</a:t>
            </a:r>
            <a:r>
              <a:rPr lang="en" sz="900">
                <a:highlight>
                  <a:srgbClr val="EEEEEE"/>
                </a:highlight>
                <a:latin typeface="Consolas"/>
                <a:ea typeface="Consolas"/>
                <a:cs typeface="Consolas"/>
                <a:sym typeface="Consolas"/>
              </a:rPr>
              <a:t> </a:t>
            </a:r>
            <a:r>
              <a:rPr lang="en" sz="900">
                <a:solidFill>
                  <a:srgbClr val="000088"/>
                </a:solidFill>
                <a:highlight>
                  <a:srgbClr val="EEEEEE"/>
                </a:highlight>
                <a:latin typeface="Consolas"/>
                <a:ea typeface="Consolas"/>
                <a:cs typeface="Consolas"/>
                <a:sym typeface="Consolas"/>
              </a:rPr>
              <a:t>true</a:t>
            </a:r>
            <a:r>
              <a:rPr lang="en" sz="900">
                <a:solidFill>
                  <a:srgbClr val="666600"/>
                </a:solidFill>
                <a:highlight>
                  <a:srgbClr val="EEEEEE"/>
                </a:highlight>
                <a:latin typeface="Consolas"/>
                <a:ea typeface="Consolas"/>
                <a:cs typeface="Consolas"/>
                <a:sym typeface="Consolas"/>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Unity Web Player depreciated due to WebGL adoption.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Version 5 March 2015</a:t>
            </a:r>
          </a:p>
          <a:p>
            <a:pPr lvl="0">
              <a:spcBef>
                <a:spcPts val="0"/>
              </a:spcBef>
              <a:buNone/>
            </a:pPr>
            <a:r>
              <a:t/>
            </a:r>
            <a:endParaRPr/>
          </a:p>
          <a:p>
            <a:pPr lvl="0">
              <a:spcBef>
                <a:spcPts val="0"/>
              </a:spcBef>
              <a:buNone/>
            </a:pPr>
            <a:r>
              <a:rPr lang="en"/>
              <a:t>Latest stable: </a:t>
            </a:r>
            <a:r>
              <a:rPr lang="en" sz="900">
                <a:highlight>
                  <a:srgbClr val="F9F9F9"/>
                </a:highlight>
              </a:rPr>
              <a:t>5.4.1 / July 28, 2016; 2 months ago</a:t>
            </a:r>
          </a:p>
          <a:p>
            <a:pPr lvl="0">
              <a:spcBef>
                <a:spcPts val="0"/>
              </a:spcBef>
              <a:buNone/>
            </a:pPr>
            <a:r>
              <a:t/>
            </a:r>
            <a:endParaRPr sz="900">
              <a:highlight>
                <a:srgbClr val="F9F9F9"/>
              </a:highlight>
            </a:endParaRPr>
          </a:p>
          <a:p>
            <a:pPr lvl="0">
              <a:spcBef>
                <a:spcPts val="0"/>
              </a:spcBef>
              <a:buNone/>
            </a:pPr>
            <a:r>
              <a:rPr lang="en" sz="900">
                <a:highlight>
                  <a:srgbClr val="F9F9F9"/>
                </a:highlight>
              </a:rPr>
              <a:t>Unity Script - The JavaScript version for Unity. </a:t>
            </a:r>
          </a:p>
          <a:p>
            <a:pPr lvl="0">
              <a:spcBef>
                <a:spcPts val="0"/>
              </a:spcBef>
              <a:buNone/>
            </a:pPr>
            <a:r>
              <a:t/>
            </a:r>
            <a:endParaRPr sz="900">
              <a:highlight>
                <a:srgbClr val="F9F9F9"/>
              </a:highlight>
            </a:endParaRPr>
          </a:p>
          <a:p>
            <a:pPr lvl="0">
              <a:spcBef>
                <a:spcPts val="0"/>
              </a:spcBef>
              <a:buNone/>
            </a:pPr>
            <a:r>
              <a:rPr lang="en" sz="1050">
                <a:solidFill>
                  <a:srgbClr val="252525"/>
                </a:solidFill>
                <a:highlight>
                  <a:srgbClr val="FFFFFF"/>
                </a:highlight>
              </a:rPr>
              <a:t>Unity is the default </a:t>
            </a:r>
            <a:r>
              <a:rPr lang="en" sz="1050">
                <a:solidFill>
                  <a:srgbClr val="0B0080"/>
                </a:solidFill>
                <a:highlight>
                  <a:srgbClr val="FFFFFF"/>
                </a:highlight>
                <a:hlinkClick r:id="rId2"/>
              </a:rPr>
              <a:t>software development kit</a:t>
            </a:r>
            <a:r>
              <a:rPr lang="en" sz="1050">
                <a:solidFill>
                  <a:srgbClr val="252525"/>
                </a:solidFill>
                <a:highlight>
                  <a:srgbClr val="FFFFFF"/>
                </a:highlight>
              </a:rPr>
              <a:t> (SDK) for Nintendo's </a:t>
            </a:r>
            <a:r>
              <a:rPr lang="en" sz="1050">
                <a:solidFill>
                  <a:srgbClr val="0B0080"/>
                </a:solidFill>
                <a:highlight>
                  <a:srgbClr val="FFFFFF"/>
                </a:highlight>
                <a:hlinkClick r:id="rId3"/>
              </a:rPr>
              <a:t>Wii U</a:t>
            </a:r>
            <a:r>
              <a:rPr lang="en" sz="1050">
                <a:solidFill>
                  <a:srgbClr val="252525"/>
                </a:solidFill>
                <a:highlight>
                  <a:srgbClr val="FFFFFF"/>
                </a:highlight>
              </a:rPr>
              <a:t> </a:t>
            </a:r>
            <a:r>
              <a:rPr lang="en" sz="1050">
                <a:solidFill>
                  <a:srgbClr val="0B0080"/>
                </a:solidFill>
                <a:highlight>
                  <a:srgbClr val="FFFFFF"/>
                </a:highlight>
                <a:hlinkClick r:id="rId4"/>
              </a:rPr>
              <a:t>video game console</a:t>
            </a:r>
            <a:r>
              <a:rPr lang="en" sz="1050">
                <a:solidFill>
                  <a:srgbClr val="252525"/>
                </a:solidFill>
                <a:highlight>
                  <a:srgbClr val="FFFFFF"/>
                </a:highlight>
              </a:rPr>
              <a:t>platform, with a free copy included by Nintendo with each Wii U developer license. Unity Technologies calls this bundling of a third-party SDK an "industry first".</a:t>
            </a:r>
            <a:r>
              <a:rPr baseline="30000" lang="en" sz="1400">
                <a:solidFill>
                  <a:srgbClr val="0B0080"/>
                </a:solidFill>
                <a:highlight>
                  <a:srgbClr val="FFFFFF"/>
                </a:highlight>
                <a:hlinkClick r:id="rId5"/>
              </a:rPr>
              <a:t>[8]</a:t>
            </a:r>
            <a:r>
              <a:rPr baseline="30000" lang="en" sz="1400">
                <a:solidFill>
                  <a:srgbClr val="0B0080"/>
                </a:solidFill>
                <a:highlight>
                  <a:srgbClr val="FFFFFF"/>
                </a:highlight>
                <a:hlinkClick r:id="rId6"/>
              </a:rPr>
              <a:t>[19]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52" name="Shape 52"/>
          <p:cNvSpPr/>
          <p:nvPr/>
        </p:nvSpPr>
        <p:spPr>
          <a:xfrm>
            <a:off x="2145712" y="2967150"/>
            <a:ext cx="90000" cy="900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3" name="Shape 53"/>
          <p:cNvCxnSpPr>
            <a:stCxn id="52" idx="6"/>
            <a:endCxn id="54" idx="2"/>
          </p:cNvCxnSpPr>
          <p:nvPr/>
        </p:nvCxnSpPr>
        <p:spPr>
          <a:xfrm>
            <a:off x="2235712" y="3012150"/>
            <a:ext cx="4672800" cy="0"/>
          </a:xfrm>
          <a:prstGeom prst="straightConnector1">
            <a:avLst/>
          </a:prstGeom>
          <a:noFill/>
          <a:ln cap="flat" cmpd="sng" w="9525">
            <a:solidFill>
              <a:srgbClr val="FFFFFF"/>
            </a:solidFill>
            <a:prstDash val="solid"/>
            <a:round/>
            <a:headEnd len="med" w="med" type="none"/>
            <a:tailEnd len="med" w="med" type="none"/>
          </a:ln>
        </p:spPr>
      </p:cxnSp>
      <p:sp>
        <p:nvSpPr>
          <p:cNvPr id="54" name="Shape 54"/>
          <p:cNvSpPr/>
          <p:nvPr/>
        </p:nvSpPr>
        <p:spPr>
          <a:xfrm>
            <a:off x="6908487" y="2967150"/>
            <a:ext cx="90000" cy="900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 name="Shape 55"/>
          <p:cNvSpPr txBox="1"/>
          <p:nvPr>
            <p:ph type="title"/>
          </p:nvPr>
        </p:nvSpPr>
        <p:spPr>
          <a:xfrm>
            <a:off x="1268800" y="1629150"/>
            <a:ext cx="6606600" cy="1160700"/>
          </a:xfrm>
          <a:prstGeom prst="rect">
            <a:avLst/>
          </a:prstGeom>
          <a:noFill/>
        </p:spPr>
        <p:txBody>
          <a:bodyPr anchorCtr="0" anchor="b" bIns="91425" lIns="91425" rIns="91425" tIns="91425"/>
          <a:lstStyle>
            <a:lvl1pPr lvl="0" algn="ctr">
              <a:lnSpc>
                <a:spcPct val="100000"/>
              </a:lnSpc>
              <a:spcBef>
                <a:spcPts val="0"/>
              </a:spcBef>
              <a:spcAft>
                <a:spcPts val="0"/>
              </a:spcAft>
              <a:buClr>
                <a:srgbClr val="FFFFFF"/>
              </a:buClr>
              <a:buSzPct val="100000"/>
              <a:buNone/>
              <a:defRPr b="1" sz="3000">
                <a:solidFill>
                  <a:srgbClr val="FFFFFF"/>
                </a:solidFill>
              </a:defRPr>
            </a:lvl1pPr>
            <a:lvl2pPr lvl="1" algn="ctr">
              <a:lnSpc>
                <a:spcPct val="100000"/>
              </a:lnSpc>
              <a:spcBef>
                <a:spcPts val="0"/>
              </a:spcBef>
              <a:spcAft>
                <a:spcPts val="0"/>
              </a:spcAft>
              <a:buClr>
                <a:srgbClr val="FFFFFF"/>
              </a:buClr>
              <a:buSzPct val="100000"/>
              <a:buNone/>
              <a:defRPr b="1" sz="3000">
                <a:solidFill>
                  <a:srgbClr val="FFFFFF"/>
                </a:solidFill>
              </a:defRPr>
            </a:lvl2pPr>
            <a:lvl3pPr lvl="2" algn="ctr">
              <a:lnSpc>
                <a:spcPct val="100000"/>
              </a:lnSpc>
              <a:spcBef>
                <a:spcPts val="0"/>
              </a:spcBef>
              <a:spcAft>
                <a:spcPts val="0"/>
              </a:spcAft>
              <a:buClr>
                <a:srgbClr val="FFFFFF"/>
              </a:buClr>
              <a:buSzPct val="100000"/>
              <a:buNone/>
              <a:defRPr b="1" sz="3000">
                <a:solidFill>
                  <a:srgbClr val="FFFFFF"/>
                </a:solidFill>
              </a:defRPr>
            </a:lvl3pPr>
            <a:lvl4pPr lvl="3" algn="ctr">
              <a:lnSpc>
                <a:spcPct val="100000"/>
              </a:lnSpc>
              <a:spcBef>
                <a:spcPts val="0"/>
              </a:spcBef>
              <a:spcAft>
                <a:spcPts val="0"/>
              </a:spcAft>
              <a:buClr>
                <a:srgbClr val="FFFFFF"/>
              </a:buClr>
              <a:buSzPct val="100000"/>
              <a:buNone/>
              <a:defRPr b="1" sz="3000">
                <a:solidFill>
                  <a:srgbClr val="FFFFFF"/>
                </a:solidFill>
              </a:defRPr>
            </a:lvl4pPr>
            <a:lvl5pPr lvl="4" algn="ctr">
              <a:lnSpc>
                <a:spcPct val="100000"/>
              </a:lnSpc>
              <a:spcBef>
                <a:spcPts val="0"/>
              </a:spcBef>
              <a:spcAft>
                <a:spcPts val="0"/>
              </a:spcAft>
              <a:buClr>
                <a:srgbClr val="FFFFFF"/>
              </a:buClr>
              <a:buSzPct val="100000"/>
              <a:buNone/>
              <a:defRPr b="1" sz="3000">
                <a:solidFill>
                  <a:srgbClr val="FFFFFF"/>
                </a:solidFill>
              </a:defRPr>
            </a:lvl5pPr>
            <a:lvl6pPr lvl="5" algn="ctr">
              <a:lnSpc>
                <a:spcPct val="100000"/>
              </a:lnSpc>
              <a:spcBef>
                <a:spcPts val="0"/>
              </a:spcBef>
              <a:spcAft>
                <a:spcPts val="0"/>
              </a:spcAft>
              <a:buClr>
                <a:srgbClr val="FFFFFF"/>
              </a:buClr>
              <a:buSzPct val="100000"/>
              <a:buNone/>
              <a:defRPr b="1" sz="3000">
                <a:solidFill>
                  <a:srgbClr val="FFFFFF"/>
                </a:solidFill>
              </a:defRPr>
            </a:lvl6pPr>
            <a:lvl7pPr lvl="6" algn="ctr">
              <a:lnSpc>
                <a:spcPct val="100000"/>
              </a:lnSpc>
              <a:spcBef>
                <a:spcPts val="0"/>
              </a:spcBef>
              <a:spcAft>
                <a:spcPts val="0"/>
              </a:spcAft>
              <a:buClr>
                <a:srgbClr val="FFFFFF"/>
              </a:buClr>
              <a:buSzPct val="100000"/>
              <a:buNone/>
              <a:defRPr b="1" sz="3000">
                <a:solidFill>
                  <a:srgbClr val="FFFFFF"/>
                </a:solidFill>
              </a:defRPr>
            </a:lvl7pPr>
            <a:lvl8pPr lvl="7" algn="ctr">
              <a:lnSpc>
                <a:spcPct val="100000"/>
              </a:lnSpc>
              <a:spcBef>
                <a:spcPts val="0"/>
              </a:spcBef>
              <a:spcAft>
                <a:spcPts val="0"/>
              </a:spcAft>
              <a:buClr>
                <a:srgbClr val="FFFFFF"/>
              </a:buClr>
              <a:buSzPct val="100000"/>
              <a:buNone/>
              <a:defRPr b="1" sz="3000">
                <a:solidFill>
                  <a:srgbClr val="FFFFFF"/>
                </a:solidFill>
              </a:defRPr>
            </a:lvl8pPr>
            <a:lvl9pPr lvl="8" algn="ctr">
              <a:lnSpc>
                <a:spcPct val="100000"/>
              </a:lnSpc>
              <a:spcBef>
                <a:spcPts val="0"/>
              </a:spcBef>
              <a:spcAft>
                <a:spcPts val="0"/>
              </a:spcAft>
              <a:buClr>
                <a:srgbClr val="FFFFFF"/>
              </a:buClr>
              <a:buSzPct val="100000"/>
              <a:buNone/>
              <a:defRPr b="1" sz="3000">
                <a:solidFill>
                  <a:srgbClr val="FFFFFF"/>
                </a:solidFill>
              </a:defRPr>
            </a:lvl9pPr>
          </a:lstStyle>
          <a:p/>
        </p:txBody>
      </p:sp>
      <p:sp>
        <p:nvSpPr>
          <p:cNvPr id="56" name="Shape 56"/>
          <p:cNvSpPr txBox="1"/>
          <p:nvPr>
            <p:ph idx="12" type="sldNum"/>
          </p:nvPr>
        </p:nvSpPr>
        <p:spPr>
          <a:xfrm>
            <a:off x="8497999" y="4688758"/>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bg>
      <p:bgPr>
        <a:solidFill>
          <a:srgbClr val="FFFFFF"/>
        </a:solidFill>
      </p:bgPr>
    </p:bg>
    <p:spTree>
      <p:nvGrpSpPr>
        <p:cNvPr id="57" name="Shape 57"/>
        <p:cNvGrpSpPr/>
        <p:nvPr/>
      </p:nvGrpSpPr>
      <p:grpSpPr>
        <a:xfrm>
          <a:off x="0" y="0"/>
          <a:ext cx="0" cy="0"/>
          <a:chOff x="0" y="0"/>
          <a:chExt cx="0" cy="0"/>
        </a:xfrm>
      </p:grpSpPr>
      <p:sp>
        <p:nvSpPr>
          <p:cNvPr id="58" name="Shape 58"/>
          <p:cNvSpPr/>
          <p:nvPr/>
        </p:nvSpPr>
        <p:spPr>
          <a:xfrm>
            <a:off x="0" y="0"/>
            <a:ext cx="9144000" cy="5143500"/>
          </a:xfrm>
          <a:prstGeom prst="rect">
            <a:avLst/>
          </a:prstGeom>
          <a:solidFill>
            <a:srgbClr val="455A64"/>
          </a:solidFill>
          <a:ln>
            <a:noFill/>
          </a:ln>
        </p:spPr>
        <p:txBody>
          <a:bodyPr anchorCtr="0" anchor="ctr" bIns="91425" lIns="91425" rIns="91425" tIns="91425">
            <a:noAutofit/>
          </a:bodyPr>
          <a:lstStyle/>
          <a:p>
            <a:pPr lvl="0">
              <a:spcBef>
                <a:spcPts val="0"/>
              </a:spcBef>
              <a:buNone/>
            </a:pPr>
            <a:r>
              <a:t/>
            </a:r>
            <a:endParaRPr/>
          </a:p>
        </p:txBody>
      </p:sp>
      <p:cxnSp>
        <p:nvCxnSpPr>
          <p:cNvPr id="59" name="Shape 59"/>
          <p:cNvCxnSpPr/>
          <p:nvPr/>
        </p:nvCxnSpPr>
        <p:spPr>
          <a:xfrm rot="10800000">
            <a:off x="2152475" y="2633250"/>
            <a:ext cx="4819800" cy="0"/>
          </a:xfrm>
          <a:prstGeom prst="straightConnector1">
            <a:avLst/>
          </a:prstGeom>
          <a:noFill/>
          <a:ln cap="flat" cmpd="sng" w="9525">
            <a:solidFill>
              <a:srgbClr val="FFFFFF"/>
            </a:solidFill>
            <a:prstDash val="solid"/>
            <a:round/>
            <a:headEnd len="med" w="med" type="none"/>
            <a:tailEnd len="med" w="med" type="none"/>
          </a:ln>
        </p:spPr>
      </p:cxnSp>
      <p:sp>
        <p:nvSpPr>
          <p:cNvPr id="60" name="Shape 60"/>
          <p:cNvSpPr txBox="1"/>
          <p:nvPr>
            <p:ph type="title"/>
          </p:nvPr>
        </p:nvSpPr>
        <p:spPr>
          <a:xfrm>
            <a:off x="2093075" y="584425"/>
            <a:ext cx="4948200" cy="1885800"/>
          </a:xfrm>
          <a:prstGeom prst="rect">
            <a:avLst/>
          </a:prstGeom>
          <a:noFill/>
        </p:spPr>
        <p:txBody>
          <a:bodyPr anchorCtr="0" anchor="b" bIns="91425" lIns="91425" rIns="91425" tIns="91425"/>
          <a:lstStyle>
            <a:lvl1pPr lvl="0" algn="l">
              <a:lnSpc>
                <a:spcPct val="100000"/>
              </a:lnSpc>
              <a:spcBef>
                <a:spcPts val="0"/>
              </a:spcBef>
              <a:spcAft>
                <a:spcPts val="0"/>
              </a:spcAft>
              <a:buClr>
                <a:srgbClr val="FFFFFF"/>
              </a:buClr>
              <a:buSzPct val="100000"/>
              <a:buNone/>
              <a:defRPr b="1" sz="4000">
                <a:solidFill>
                  <a:srgbClr val="FFFFFF"/>
                </a:solidFill>
              </a:defRPr>
            </a:lvl1pPr>
            <a:lvl2pPr lvl="1" algn="l">
              <a:lnSpc>
                <a:spcPct val="100000"/>
              </a:lnSpc>
              <a:spcBef>
                <a:spcPts val="0"/>
              </a:spcBef>
              <a:spcAft>
                <a:spcPts val="0"/>
              </a:spcAft>
              <a:buClr>
                <a:srgbClr val="FFFFFF"/>
              </a:buClr>
              <a:buSzPct val="100000"/>
              <a:buNone/>
              <a:defRPr b="1" sz="4000">
                <a:solidFill>
                  <a:srgbClr val="FFFFFF"/>
                </a:solidFill>
              </a:defRPr>
            </a:lvl2pPr>
            <a:lvl3pPr lvl="2" algn="l">
              <a:lnSpc>
                <a:spcPct val="100000"/>
              </a:lnSpc>
              <a:spcBef>
                <a:spcPts val="0"/>
              </a:spcBef>
              <a:spcAft>
                <a:spcPts val="0"/>
              </a:spcAft>
              <a:buClr>
                <a:srgbClr val="FFFFFF"/>
              </a:buClr>
              <a:buSzPct val="100000"/>
              <a:buNone/>
              <a:defRPr b="1" sz="4000">
                <a:solidFill>
                  <a:srgbClr val="FFFFFF"/>
                </a:solidFill>
              </a:defRPr>
            </a:lvl3pPr>
            <a:lvl4pPr lvl="3" algn="l">
              <a:lnSpc>
                <a:spcPct val="100000"/>
              </a:lnSpc>
              <a:spcBef>
                <a:spcPts val="0"/>
              </a:spcBef>
              <a:spcAft>
                <a:spcPts val="0"/>
              </a:spcAft>
              <a:buClr>
                <a:srgbClr val="FFFFFF"/>
              </a:buClr>
              <a:buSzPct val="100000"/>
              <a:buNone/>
              <a:defRPr b="1" sz="4000">
                <a:solidFill>
                  <a:srgbClr val="FFFFFF"/>
                </a:solidFill>
              </a:defRPr>
            </a:lvl4pPr>
            <a:lvl5pPr lvl="4" algn="l">
              <a:lnSpc>
                <a:spcPct val="100000"/>
              </a:lnSpc>
              <a:spcBef>
                <a:spcPts val="0"/>
              </a:spcBef>
              <a:spcAft>
                <a:spcPts val="0"/>
              </a:spcAft>
              <a:buClr>
                <a:srgbClr val="FFFFFF"/>
              </a:buClr>
              <a:buSzPct val="100000"/>
              <a:buNone/>
              <a:defRPr b="1" sz="4000">
                <a:solidFill>
                  <a:srgbClr val="FFFFFF"/>
                </a:solidFill>
              </a:defRPr>
            </a:lvl5pPr>
            <a:lvl6pPr lvl="5" algn="l">
              <a:lnSpc>
                <a:spcPct val="100000"/>
              </a:lnSpc>
              <a:spcBef>
                <a:spcPts val="0"/>
              </a:spcBef>
              <a:spcAft>
                <a:spcPts val="0"/>
              </a:spcAft>
              <a:buClr>
                <a:srgbClr val="FFFFFF"/>
              </a:buClr>
              <a:buSzPct val="100000"/>
              <a:buNone/>
              <a:defRPr b="1" sz="4000">
                <a:solidFill>
                  <a:srgbClr val="FFFFFF"/>
                </a:solidFill>
              </a:defRPr>
            </a:lvl6pPr>
            <a:lvl7pPr lvl="6" algn="l">
              <a:lnSpc>
                <a:spcPct val="100000"/>
              </a:lnSpc>
              <a:spcBef>
                <a:spcPts val="0"/>
              </a:spcBef>
              <a:spcAft>
                <a:spcPts val="0"/>
              </a:spcAft>
              <a:buClr>
                <a:srgbClr val="FFFFFF"/>
              </a:buClr>
              <a:buSzPct val="100000"/>
              <a:buNone/>
              <a:defRPr b="1" sz="4000">
                <a:solidFill>
                  <a:srgbClr val="FFFFFF"/>
                </a:solidFill>
              </a:defRPr>
            </a:lvl7pPr>
            <a:lvl8pPr lvl="7" algn="l">
              <a:lnSpc>
                <a:spcPct val="100000"/>
              </a:lnSpc>
              <a:spcBef>
                <a:spcPts val="0"/>
              </a:spcBef>
              <a:spcAft>
                <a:spcPts val="0"/>
              </a:spcAft>
              <a:buClr>
                <a:srgbClr val="FFFFFF"/>
              </a:buClr>
              <a:buSzPct val="100000"/>
              <a:buNone/>
              <a:defRPr b="1" sz="4000">
                <a:solidFill>
                  <a:srgbClr val="FFFFFF"/>
                </a:solidFill>
              </a:defRPr>
            </a:lvl8pPr>
            <a:lvl9pPr lvl="8" algn="l">
              <a:lnSpc>
                <a:spcPct val="100000"/>
              </a:lnSpc>
              <a:spcBef>
                <a:spcPts val="0"/>
              </a:spcBef>
              <a:spcAft>
                <a:spcPts val="0"/>
              </a:spcAft>
              <a:buClr>
                <a:srgbClr val="FFFFFF"/>
              </a:buClr>
              <a:buSzPct val="100000"/>
              <a:buNone/>
              <a:defRPr b="1" sz="4000">
                <a:solidFill>
                  <a:srgbClr val="FFFFFF"/>
                </a:solidFill>
              </a:defRPr>
            </a:lvl9pPr>
          </a:lstStyle>
          <a:p/>
        </p:txBody>
      </p:sp>
      <p:sp>
        <p:nvSpPr>
          <p:cNvPr id="61" name="Shape 61"/>
          <p:cNvSpPr txBox="1"/>
          <p:nvPr>
            <p:ph idx="1" type="body"/>
          </p:nvPr>
        </p:nvSpPr>
        <p:spPr>
          <a:xfrm>
            <a:off x="2093075" y="2834825"/>
            <a:ext cx="4938600" cy="1553100"/>
          </a:xfrm>
          <a:prstGeom prst="rect">
            <a:avLst/>
          </a:prstGeom>
          <a:noFill/>
        </p:spPr>
        <p:txBody>
          <a:bodyPr anchorCtr="0" anchor="t" bIns="91425" lIns="91425" rIns="91425" tIns="91425"/>
          <a:lstStyle>
            <a:lvl1pPr lvl="0" algn="l">
              <a:lnSpc>
                <a:spcPct val="115000"/>
              </a:lnSpc>
              <a:spcBef>
                <a:spcPts val="0"/>
              </a:spcBef>
              <a:spcAft>
                <a:spcPts val="1600"/>
              </a:spcAft>
              <a:buClr>
                <a:srgbClr val="FFFFFF"/>
              </a:buClr>
              <a:buSzPct val="100000"/>
              <a:defRPr sz="1400">
                <a:solidFill>
                  <a:srgbClr val="FFFFFF"/>
                </a:solidFill>
              </a:defRPr>
            </a:lvl1pPr>
            <a:lvl2pPr lvl="1" algn="l">
              <a:lnSpc>
                <a:spcPct val="115000"/>
              </a:lnSpc>
              <a:spcBef>
                <a:spcPts val="0"/>
              </a:spcBef>
              <a:spcAft>
                <a:spcPts val="1600"/>
              </a:spcAft>
              <a:buClr>
                <a:srgbClr val="FFFFFF"/>
              </a:buClr>
              <a:buSzPct val="100000"/>
              <a:defRPr sz="1200">
                <a:solidFill>
                  <a:srgbClr val="FFFFFF"/>
                </a:solidFill>
              </a:defRPr>
            </a:lvl2pPr>
            <a:lvl3pPr lvl="2" algn="l">
              <a:lnSpc>
                <a:spcPct val="115000"/>
              </a:lnSpc>
              <a:spcBef>
                <a:spcPts val="0"/>
              </a:spcBef>
              <a:spcAft>
                <a:spcPts val="1600"/>
              </a:spcAft>
              <a:buClr>
                <a:srgbClr val="FFFFFF"/>
              </a:buClr>
              <a:buSzPct val="100000"/>
              <a:defRPr sz="1200">
                <a:solidFill>
                  <a:srgbClr val="FFFFFF"/>
                </a:solidFill>
              </a:defRPr>
            </a:lvl3pPr>
            <a:lvl4pPr lvl="3" algn="l">
              <a:lnSpc>
                <a:spcPct val="115000"/>
              </a:lnSpc>
              <a:spcBef>
                <a:spcPts val="0"/>
              </a:spcBef>
              <a:spcAft>
                <a:spcPts val="1600"/>
              </a:spcAft>
              <a:buClr>
                <a:srgbClr val="FFFFFF"/>
              </a:buClr>
              <a:buSzPct val="100000"/>
              <a:defRPr sz="1200">
                <a:solidFill>
                  <a:srgbClr val="FFFFFF"/>
                </a:solidFill>
              </a:defRPr>
            </a:lvl4pPr>
            <a:lvl5pPr lvl="4" algn="l">
              <a:lnSpc>
                <a:spcPct val="115000"/>
              </a:lnSpc>
              <a:spcBef>
                <a:spcPts val="0"/>
              </a:spcBef>
              <a:spcAft>
                <a:spcPts val="1600"/>
              </a:spcAft>
              <a:buClr>
                <a:srgbClr val="FFFFFF"/>
              </a:buClr>
              <a:buSzPct val="100000"/>
              <a:defRPr sz="1200">
                <a:solidFill>
                  <a:srgbClr val="FFFFFF"/>
                </a:solidFill>
              </a:defRPr>
            </a:lvl5pPr>
            <a:lvl6pPr lvl="5" algn="l">
              <a:lnSpc>
                <a:spcPct val="115000"/>
              </a:lnSpc>
              <a:spcBef>
                <a:spcPts val="0"/>
              </a:spcBef>
              <a:spcAft>
                <a:spcPts val="1600"/>
              </a:spcAft>
              <a:buClr>
                <a:srgbClr val="FFFFFF"/>
              </a:buClr>
              <a:buSzPct val="100000"/>
              <a:defRPr sz="1200">
                <a:solidFill>
                  <a:srgbClr val="FFFFFF"/>
                </a:solidFill>
              </a:defRPr>
            </a:lvl6pPr>
            <a:lvl7pPr lvl="6" algn="l">
              <a:lnSpc>
                <a:spcPct val="115000"/>
              </a:lnSpc>
              <a:spcBef>
                <a:spcPts val="0"/>
              </a:spcBef>
              <a:spcAft>
                <a:spcPts val="1600"/>
              </a:spcAft>
              <a:buClr>
                <a:srgbClr val="FFFFFF"/>
              </a:buClr>
              <a:buSzPct val="100000"/>
              <a:defRPr sz="1200">
                <a:solidFill>
                  <a:srgbClr val="FFFFFF"/>
                </a:solidFill>
              </a:defRPr>
            </a:lvl7pPr>
            <a:lvl8pPr lvl="7" algn="l">
              <a:lnSpc>
                <a:spcPct val="115000"/>
              </a:lnSpc>
              <a:spcBef>
                <a:spcPts val="0"/>
              </a:spcBef>
              <a:spcAft>
                <a:spcPts val="1600"/>
              </a:spcAft>
              <a:buClr>
                <a:srgbClr val="FFFFFF"/>
              </a:buClr>
              <a:buSzPct val="100000"/>
              <a:defRPr sz="1200">
                <a:solidFill>
                  <a:srgbClr val="FFFFFF"/>
                </a:solidFill>
              </a:defRPr>
            </a:lvl8pPr>
            <a:lvl9pPr lvl="8" algn="l">
              <a:lnSpc>
                <a:spcPct val="115000"/>
              </a:lnSpc>
              <a:spcBef>
                <a:spcPts val="0"/>
              </a:spcBef>
              <a:spcAft>
                <a:spcPts val="1600"/>
              </a:spcAft>
              <a:buClr>
                <a:srgbClr val="FFFFFF"/>
              </a:buClr>
              <a:buSzPct val="100000"/>
              <a:defRPr sz="1200">
                <a:solidFill>
                  <a:srgbClr val="FFFFFF"/>
                </a:solidFill>
              </a:defRPr>
            </a:lvl9pPr>
          </a:lstStyle>
          <a:p/>
        </p:txBody>
      </p:sp>
      <p:sp>
        <p:nvSpPr>
          <p:cNvPr id="62" name="Shape 62"/>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solidFill>
          <a:srgbClr val="FFFFFF"/>
        </a:solidFill>
      </p:bgPr>
    </p:bg>
    <p:spTree>
      <p:nvGrpSpPr>
        <p:cNvPr id="63"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434343"/>
          </a:solidFill>
          <a:ln>
            <a:noFill/>
          </a:ln>
        </p:spPr>
        <p:txBody>
          <a:bodyPr anchorCtr="0" anchor="ctr" bIns="45700" lIns="91425" rIns="91425" tIns="45700">
            <a:noAutofit/>
          </a:bodyPr>
          <a:lstStyle/>
          <a:p>
            <a:pPr lvl="0">
              <a:spcBef>
                <a:spcPts val="0"/>
              </a:spcBef>
              <a:buNone/>
            </a:pPr>
            <a:r>
              <a:t/>
            </a:r>
            <a:endParaRPr/>
          </a:p>
        </p:txBody>
      </p:sp>
      <p:sp>
        <p:nvSpPr>
          <p:cNvPr id="65" name="Shape 65"/>
          <p:cNvSpPr/>
          <p:nvPr/>
        </p:nvSpPr>
        <p:spPr>
          <a:xfrm>
            <a:off x="2355525" y="312600"/>
            <a:ext cx="4518300" cy="4518300"/>
          </a:xfrm>
          <a:prstGeom prst="ellipse">
            <a:avLst/>
          </a:prstGeom>
          <a:noFill/>
          <a:ln cap="flat" cmpd="sng" w="76200">
            <a:solidFill>
              <a:srgbClr val="D9D9D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2581178" y="538253"/>
            <a:ext cx="4066800" cy="4066800"/>
          </a:xfrm>
          <a:prstGeom prst="ellipse">
            <a:avLst/>
          </a:prstGeom>
          <a:noFill/>
          <a:ln cap="flat" cmpd="sng" w="28575">
            <a:solidFill>
              <a:srgbClr val="EE221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 name="Shape 67"/>
          <p:cNvSpPr txBox="1"/>
          <p:nvPr>
            <p:ph type="ctrTitle"/>
          </p:nvPr>
        </p:nvSpPr>
        <p:spPr>
          <a:xfrm>
            <a:off x="2709675" y="1441775"/>
            <a:ext cx="3810000" cy="1510800"/>
          </a:xfrm>
          <a:prstGeom prst="rect">
            <a:avLst/>
          </a:prstGeom>
          <a:noFill/>
        </p:spPr>
        <p:txBody>
          <a:bodyPr anchorCtr="0" anchor="b" bIns="91425" lIns="91425" rIns="91425" tIns="91425"/>
          <a:lstStyle>
            <a:lvl1pPr lvl="0" algn="ctr">
              <a:lnSpc>
                <a:spcPct val="100000"/>
              </a:lnSpc>
              <a:spcBef>
                <a:spcPts val="0"/>
              </a:spcBef>
              <a:spcAft>
                <a:spcPts val="0"/>
              </a:spcAft>
              <a:buClr>
                <a:srgbClr val="FFFFFF"/>
              </a:buClr>
              <a:buSzPct val="100000"/>
              <a:buNone/>
              <a:defRPr b="1" sz="4800">
                <a:solidFill>
                  <a:srgbClr val="FFFFFF"/>
                </a:solidFill>
              </a:defRPr>
            </a:lvl1pPr>
            <a:lvl2pPr lvl="1" algn="ctr">
              <a:lnSpc>
                <a:spcPct val="100000"/>
              </a:lnSpc>
              <a:spcBef>
                <a:spcPts val="0"/>
              </a:spcBef>
              <a:spcAft>
                <a:spcPts val="0"/>
              </a:spcAft>
              <a:buClr>
                <a:srgbClr val="FFFFFF"/>
              </a:buClr>
              <a:buSzPct val="100000"/>
              <a:buNone/>
              <a:defRPr b="1" sz="4800">
                <a:solidFill>
                  <a:srgbClr val="FFFFFF"/>
                </a:solidFill>
              </a:defRPr>
            </a:lvl2pPr>
            <a:lvl3pPr lvl="2" algn="ctr">
              <a:lnSpc>
                <a:spcPct val="100000"/>
              </a:lnSpc>
              <a:spcBef>
                <a:spcPts val="0"/>
              </a:spcBef>
              <a:spcAft>
                <a:spcPts val="0"/>
              </a:spcAft>
              <a:buClr>
                <a:srgbClr val="FFFFFF"/>
              </a:buClr>
              <a:buSzPct val="100000"/>
              <a:buNone/>
              <a:defRPr b="1" sz="4800">
                <a:solidFill>
                  <a:srgbClr val="FFFFFF"/>
                </a:solidFill>
              </a:defRPr>
            </a:lvl3pPr>
            <a:lvl4pPr lvl="3" algn="ctr">
              <a:lnSpc>
                <a:spcPct val="100000"/>
              </a:lnSpc>
              <a:spcBef>
                <a:spcPts val="0"/>
              </a:spcBef>
              <a:spcAft>
                <a:spcPts val="0"/>
              </a:spcAft>
              <a:buClr>
                <a:srgbClr val="FFFFFF"/>
              </a:buClr>
              <a:buSzPct val="100000"/>
              <a:buNone/>
              <a:defRPr b="1" sz="4800">
                <a:solidFill>
                  <a:srgbClr val="FFFFFF"/>
                </a:solidFill>
              </a:defRPr>
            </a:lvl4pPr>
            <a:lvl5pPr lvl="4" algn="ctr">
              <a:lnSpc>
                <a:spcPct val="100000"/>
              </a:lnSpc>
              <a:spcBef>
                <a:spcPts val="0"/>
              </a:spcBef>
              <a:spcAft>
                <a:spcPts val="0"/>
              </a:spcAft>
              <a:buClr>
                <a:srgbClr val="FFFFFF"/>
              </a:buClr>
              <a:buSzPct val="100000"/>
              <a:buNone/>
              <a:defRPr b="1" sz="4800">
                <a:solidFill>
                  <a:srgbClr val="FFFFFF"/>
                </a:solidFill>
              </a:defRPr>
            </a:lvl5pPr>
            <a:lvl6pPr lvl="5" algn="ctr">
              <a:lnSpc>
                <a:spcPct val="100000"/>
              </a:lnSpc>
              <a:spcBef>
                <a:spcPts val="0"/>
              </a:spcBef>
              <a:spcAft>
                <a:spcPts val="0"/>
              </a:spcAft>
              <a:buClr>
                <a:srgbClr val="FFFFFF"/>
              </a:buClr>
              <a:buSzPct val="100000"/>
              <a:buNone/>
              <a:defRPr b="1" sz="4800">
                <a:solidFill>
                  <a:srgbClr val="FFFFFF"/>
                </a:solidFill>
              </a:defRPr>
            </a:lvl6pPr>
            <a:lvl7pPr lvl="6" algn="ctr">
              <a:lnSpc>
                <a:spcPct val="100000"/>
              </a:lnSpc>
              <a:spcBef>
                <a:spcPts val="0"/>
              </a:spcBef>
              <a:spcAft>
                <a:spcPts val="0"/>
              </a:spcAft>
              <a:buClr>
                <a:srgbClr val="FFFFFF"/>
              </a:buClr>
              <a:buSzPct val="100000"/>
              <a:buNone/>
              <a:defRPr b="1" sz="4800">
                <a:solidFill>
                  <a:srgbClr val="FFFFFF"/>
                </a:solidFill>
              </a:defRPr>
            </a:lvl7pPr>
            <a:lvl8pPr lvl="7" algn="ctr">
              <a:lnSpc>
                <a:spcPct val="100000"/>
              </a:lnSpc>
              <a:spcBef>
                <a:spcPts val="0"/>
              </a:spcBef>
              <a:spcAft>
                <a:spcPts val="0"/>
              </a:spcAft>
              <a:buClr>
                <a:srgbClr val="FFFFFF"/>
              </a:buClr>
              <a:buSzPct val="100000"/>
              <a:buNone/>
              <a:defRPr b="1" sz="4800">
                <a:solidFill>
                  <a:srgbClr val="FFFFFF"/>
                </a:solidFill>
              </a:defRPr>
            </a:lvl8pPr>
            <a:lvl9pPr lvl="8" algn="ctr">
              <a:lnSpc>
                <a:spcPct val="100000"/>
              </a:lnSpc>
              <a:spcBef>
                <a:spcPts val="0"/>
              </a:spcBef>
              <a:spcAft>
                <a:spcPts val="0"/>
              </a:spcAft>
              <a:buClr>
                <a:srgbClr val="FFFFFF"/>
              </a:buClr>
              <a:buSzPct val="100000"/>
              <a:buNone/>
              <a:defRPr b="1" sz="4800">
                <a:solidFill>
                  <a:srgbClr val="FFFFFF"/>
                </a:solidFill>
              </a:defRPr>
            </a:lvl9pPr>
          </a:lstStyle>
          <a:p/>
        </p:txBody>
      </p:sp>
      <p:sp>
        <p:nvSpPr>
          <p:cNvPr id="68" name="Shape 68"/>
          <p:cNvSpPr txBox="1"/>
          <p:nvPr>
            <p:ph idx="1" type="subTitle"/>
          </p:nvPr>
        </p:nvSpPr>
        <p:spPr>
          <a:xfrm>
            <a:off x="3019350" y="3105075"/>
            <a:ext cx="3105300" cy="828600"/>
          </a:xfrm>
          <a:prstGeom prst="rect">
            <a:avLst/>
          </a:prstGeom>
          <a:noFill/>
        </p:spPr>
        <p:txBody>
          <a:bodyPr anchorCtr="0" anchor="t" bIns="91425" lIns="91425" rIns="91425" tIns="91425"/>
          <a:lstStyle>
            <a:lvl1pPr lvl="0" algn="ctr">
              <a:lnSpc>
                <a:spcPct val="100000"/>
              </a:lnSpc>
              <a:spcBef>
                <a:spcPts val="0"/>
              </a:spcBef>
              <a:spcAft>
                <a:spcPts val="0"/>
              </a:spcAft>
              <a:buClr>
                <a:srgbClr val="FFFFFF"/>
              </a:buClr>
              <a:buSzPct val="100000"/>
              <a:buNone/>
              <a:defRPr sz="1800">
                <a:solidFill>
                  <a:srgbClr val="FFFFFF"/>
                </a:solidFill>
              </a:defRPr>
            </a:lvl1pPr>
            <a:lvl2pPr lvl="1" algn="ctr">
              <a:lnSpc>
                <a:spcPct val="100000"/>
              </a:lnSpc>
              <a:spcBef>
                <a:spcPts val="0"/>
              </a:spcBef>
              <a:spcAft>
                <a:spcPts val="0"/>
              </a:spcAft>
              <a:buClr>
                <a:srgbClr val="FFFFFF"/>
              </a:buClr>
              <a:buSzPct val="100000"/>
              <a:buNone/>
              <a:defRPr sz="1800">
                <a:solidFill>
                  <a:srgbClr val="FFFFFF"/>
                </a:solidFill>
              </a:defRPr>
            </a:lvl2pPr>
            <a:lvl3pPr lvl="2" algn="ctr">
              <a:lnSpc>
                <a:spcPct val="100000"/>
              </a:lnSpc>
              <a:spcBef>
                <a:spcPts val="0"/>
              </a:spcBef>
              <a:spcAft>
                <a:spcPts val="0"/>
              </a:spcAft>
              <a:buClr>
                <a:srgbClr val="FFFFFF"/>
              </a:buClr>
              <a:buSzPct val="100000"/>
              <a:buNone/>
              <a:defRPr sz="1800">
                <a:solidFill>
                  <a:srgbClr val="FFFFFF"/>
                </a:solidFill>
              </a:defRPr>
            </a:lvl3pPr>
            <a:lvl4pPr lvl="3" algn="ctr">
              <a:lnSpc>
                <a:spcPct val="100000"/>
              </a:lnSpc>
              <a:spcBef>
                <a:spcPts val="0"/>
              </a:spcBef>
              <a:spcAft>
                <a:spcPts val="0"/>
              </a:spcAft>
              <a:buClr>
                <a:srgbClr val="FFFFFF"/>
              </a:buClr>
              <a:buSzPct val="100000"/>
              <a:buNone/>
              <a:defRPr sz="1800">
                <a:solidFill>
                  <a:srgbClr val="FFFFFF"/>
                </a:solidFill>
              </a:defRPr>
            </a:lvl4pPr>
            <a:lvl5pPr lvl="4" algn="ctr">
              <a:lnSpc>
                <a:spcPct val="100000"/>
              </a:lnSpc>
              <a:spcBef>
                <a:spcPts val="0"/>
              </a:spcBef>
              <a:spcAft>
                <a:spcPts val="0"/>
              </a:spcAft>
              <a:buClr>
                <a:srgbClr val="FFFFFF"/>
              </a:buClr>
              <a:buSzPct val="100000"/>
              <a:buNone/>
              <a:defRPr sz="1800">
                <a:solidFill>
                  <a:srgbClr val="FFFFFF"/>
                </a:solidFill>
              </a:defRPr>
            </a:lvl5pPr>
            <a:lvl6pPr lvl="5" algn="ctr">
              <a:lnSpc>
                <a:spcPct val="100000"/>
              </a:lnSpc>
              <a:spcBef>
                <a:spcPts val="0"/>
              </a:spcBef>
              <a:spcAft>
                <a:spcPts val="0"/>
              </a:spcAft>
              <a:buClr>
                <a:srgbClr val="FFFFFF"/>
              </a:buClr>
              <a:buSzPct val="100000"/>
              <a:buNone/>
              <a:defRPr sz="1800">
                <a:solidFill>
                  <a:srgbClr val="FFFFFF"/>
                </a:solidFill>
              </a:defRPr>
            </a:lvl6pPr>
            <a:lvl7pPr lvl="6" algn="ctr">
              <a:lnSpc>
                <a:spcPct val="100000"/>
              </a:lnSpc>
              <a:spcBef>
                <a:spcPts val="0"/>
              </a:spcBef>
              <a:spcAft>
                <a:spcPts val="0"/>
              </a:spcAft>
              <a:buClr>
                <a:srgbClr val="FFFFFF"/>
              </a:buClr>
              <a:buSzPct val="100000"/>
              <a:buNone/>
              <a:defRPr sz="1800">
                <a:solidFill>
                  <a:srgbClr val="FFFFFF"/>
                </a:solidFill>
              </a:defRPr>
            </a:lvl7pPr>
            <a:lvl8pPr lvl="7" algn="ctr">
              <a:lnSpc>
                <a:spcPct val="100000"/>
              </a:lnSpc>
              <a:spcBef>
                <a:spcPts val="0"/>
              </a:spcBef>
              <a:spcAft>
                <a:spcPts val="0"/>
              </a:spcAft>
              <a:buClr>
                <a:srgbClr val="FFFFFF"/>
              </a:buClr>
              <a:buSzPct val="100000"/>
              <a:buNone/>
              <a:defRPr sz="1800">
                <a:solidFill>
                  <a:srgbClr val="FFFFFF"/>
                </a:solidFill>
              </a:defRPr>
            </a:lvl8pPr>
            <a:lvl9pPr lvl="8" algn="ctr">
              <a:lnSpc>
                <a:spcPct val="100000"/>
              </a:lnSpc>
              <a:spcBef>
                <a:spcPts val="0"/>
              </a:spcBef>
              <a:spcAft>
                <a:spcPts val="0"/>
              </a:spcAft>
              <a:buClr>
                <a:srgbClr val="FFFFFF"/>
              </a:buClr>
              <a:buSzPct val="100000"/>
              <a:buNone/>
              <a:defRPr sz="1800">
                <a:solidFill>
                  <a:srgbClr val="FFFFFF"/>
                </a:solidFill>
              </a:defRPr>
            </a:lvl9pPr>
          </a:lstStyle>
          <a:p/>
        </p:txBody>
      </p:sp>
      <p:sp>
        <p:nvSpPr>
          <p:cNvPr id="69" name="Shape 69"/>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07.png"/><Relationship Id="rId5" Type="http://schemas.openxmlformats.org/officeDocument/2006/relationships/image" Target="../media/image04.png"/><Relationship Id="rId6" Type="http://schemas.openxmlformats.org/officeDocument/2006/relationships/image" Target="../media/image0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jpg"/><Relationship Id="rId4" Type="http://schemas.openxmlformats.org/officeDocument/2006/relationships/image" Target="../media/image37.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ocs.unity3d.com/ScriptReference/MonoBehaviour.html" TargetMode="Externa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ocs.unity3d.com/ScriptReference/GameObject.FindGameObjectsWithTag.html" TargetMode="External"/><Relationship Id="rId4" Type="http://schemas.openxmlformats.org/officeDocument/2006/relationships/hyperlink" Target="https://docs.unity3d.com/ScriptReference/GameObject.FindGameObjectsWithTag.html" TargetMode="External"/><Relationship Id="rId5" Type="http://schemas.openxmlformats.org/officeDocument/2006/relationships/hyperlink" Target="https://docs.unity3d.com/ScriptReference/GameObject.Find.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unity3d.com/" TargetMode="External"/><Relationship Id="rId4" Type="http://schemas.openxmlformats.org/officeDocument/2006/relationships/hyperlink" Target="https://en.wikipedia.org/wiki/Unity_(game_engine)" TargetMode="External"/><Relationship Id="rId9" Type="http://schemas.openxmlformats.org/officeDocument/2006/relationships/hyperlink" Target="https://www.youtube.com/watch?v=HECGcwwRM64" TargetMode="External"/><Relationship Id="rId5" Type="http://schemas.openxmlformats.org/officeDocument/2006/relationships/hyperlink" Target="https://unity3d.com/public-relations" TargetMode="External"/><Relationship Id="rId6" Type="http://schemas.openxmlformats.org/officeDocument/2006/relationships/hyperlink" Target="https://store.unity.com/" TargetMode="External"/><Relationship Id="rId7" Type="http://schemas.openxmlformats.org/officeDocument/2006/relationships/hyperlink" Target="https://www.assetstore.unity3d.com" TargetMode="External"/><Relationship Id="rId8" Type="http://schemas.openxmlformats.org/officeDocument/2006/relationships/hyperlink" Target="https://unity3d.com/learn/tutorials/projects/tanks-tutorial/tank-creation-control?playlist=2008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docs.unity3d.com/Manual/ControllingGameObjectsComponents.html" TargetMode="External"/><Relationship Id="rId4" Type="http://schemas.openxmlformats.org/officeDocument/2006/relationships/hyperlink" Target="https://docs.unity3d.com/Manual/InstantiatingPrefabs.html" TargetMode="External"/><Relationship Id="rId5" Type="http://schemas.openxmlformats.org/officeDocument/2006/relationships/hyperlink" Target="https://unity3d.com/learn/tutorials/topics/scripting/delta-time" TargetMode="External"/><Relationship Id="rId6" Type="http://schemas.openxmlformats.org/officeDocument/2006/relationships/hyperlink" Target="https://docs.unity3d.com/Manual/MobileInput.html" TargetMode="External"/><Relationship Id="rId7" Type="http://schemas.openxmlformats.org/officeDocument/2006/relationships/hyperlink" Target="https://docs.unity3d.com/Manual/class-MeshCollider.html" TargetMode="External"/><Relationship Id="rId8" Type="http://schemas.openxmlformats.org/officeDocument/2006/relationships/hyperlink" Target="https://unity3d.com/learn/tutorials/topics/physics/bouncing-bal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pn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tore.unity.com/" TargetMode="External"/><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ctrTitle"/>
          </p:nvPr>
        </p:nvSpPr>
        <p:spPr>
          <a:xfrm>
            <a:off x="845100" y="685400"/>
            <a:ext cx="8520600" cy="1349700"/>
          </a:xfrm>
          <a:prstGeom prst="rect">
            <a:avLst/>
          </a:prstGeom>
        </p:spPr>
        <p:txBody>
          <a:bodyPr anchorCtr="0" anchor="b" bIns="91425" lIns="91425" rIns="91425" tIns="91425">
            <a:noAutofit/>
          </a:bodyPr>
          <a:lstStyle/>
          <a:p>
            <a:pPr lvl="0">
              <a:spcBef>
                <a:spcPts val="0"/>
              </a:spcBef>
              <a:buNone/>
            </a:pPr>
            <a:r>
              <a:rPr lang="en"/>
              <a:t>          Fundamentals </a:t>
            </a:r>
          </a:p>
          <a:p>
            <a:pPr lvl="0">
              <a:spcBef>
                <a:spcPts val="0"/>
              </a:spcBef>
              <a:buNone/>
            </a:pPr>
            <a:r>
              <a:t/>
            </a:r>
            <a:endParaRPr sz="1400"/>
          </a:p>
        </p:txBody>
      </p:sp>
      <p:sp>
        <p:nvSpPr>
          <p:cNvPr id="75" name="Shape 75"/>
          <p:cNvSpPr/>
          <p:nvPr/>
        </p:nvSpPr>
        <p:spPr>
          <a:xfrm>
            <a:off x="224925" y="2787200"/>
            <a:ext cx="8607300" cy="1457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 name="Shape 76"/>
          <p:cNvSpPr txBox="1"/>
          <p:nvPr>
            <p:ph idx="1" type="subTitle"/>
          </p:nvPr>
        </p:nvSpPr>
        <p:spPr>
          <a:xfrm>
            <a:off x="311700" y="2910325"/>
            <a:ext cx="8520600" cy="792600"/>
          </a:xfrm>
          <a:prstGeom prst="rect">
            <a:avLst/>
          </a:prstGeom>
        </p:spPr>
        <p:txBody>
          <a:bodyPr anchorCtr="0" anchor="t" bIns="91425" lIns="91425" rIns="91425" tIns="91425">
            <a:noAutofit/>
          </a:bodyPr>
          <a:lstStyle/>
          <a:p>
            <a:pPr lvl="0" algn="l">
              <a:lnSpc>
                <a:spcPct val="115000"/>
              </a:lnSpc>
              <a:spcBef>
                <a:spcPts val="0"/>
              </a:spcBef>
              <a:spcAft>
                <a:spcPts val="1200"/>
              </a:spcAft>
              <a:buNone/>
            </a:pPr>
            <a:r>
              <a:rPr lang="en" sz="1200">
                <a:solidFill>
                  <a:srgbClr val="F3F3F3"/>
                </a:solidFill>
              </a:rPr>
              <a:t>The Unity game engine is one of the most popular and rapidly growing cross-platform game development platforms. It has gained such popularity primarily due to being easy to use, yet powerful enough to create many great robust games and applications you've probably heard of: Rust, Kerbal Space Program, Hearthstone, Cities Skylines, and many more games that have sold hundreds of thousands of copies. Join us in learning the basics of Unity so you can make your own Games/Virtual Reality Experiences/Augmented Reality Apps and much more!</a:t>
            </a:r>
          </a:p>
          <a:p>
            <a:pPr lvl="0" algn="l">
              <a:lnSpc>
                <a:spcPct val="115000"/>
              </a:lnSpc>
              <a:spcBef>
                <a:spcPts val="0"/>
              </a:spcBef>
              <a:buNone/>
            </a:pPr>
            <a:r>
              <a:t/>
            </a:r>
            <a:endParaRPr sz="1200">
              <a:solidFill>
                <a:srgbClr val="000000"/>
              </a:solidFill>
              <a:highlight>
                <a:srgbClr val="FFFFFF"/>
              </a:highlight>
            </a:endParaRPr>
          </a:p>
          <a:p>
            <a:pPr lvl="0">
              <a:spcBef>
                <a:spcPts val="0"/>
              </a:spcBef>
              <a:buNone/>
            </a:pPr>
            <a:r>
              <a:t/>
            </a:r>
            <a:endParaRPr/>
          </a:p>
        </p:txBody>
      </p:sp>
      <p:sp>
        <p:nvSpPr>
          <p:cNvPr id="77" name="Shape 77"/>
          <p:cNvSpPr txBox="1"/>
          <p:nvPr/>
        </p:nvSpPr>
        <p:spPr>
          <a:xfrm>
            <a:off x="3496200" y="2035100"/>
            <a:ext cx="2151600" cy="657300"/>
          </a:xfrm>
          <a:prstGeom prst="rect">
            <a:avLst/>
          </a:prstGeom>
          <a:noFill/>
          <a:ln>
            <a:noFill/>
          </a:ln>
        </p:spPr>
        <p:txBody>
          <a:bodyPr anchorCtr="0" anchor="t" bIns="91425" lIns="91425" rIns="91425" tIns="91425">
            <a:noAutofit/>
          </a:bodyPr>
          <a:lstStyle/>
          <a:p>
            <a:pPr lvl="0">
              <a:spcBef>
                <a:spcPts val="0"/>
              </a:spcBef>
              <a:buNone/>
            </a:pPr>
            <a:r>
              <a:rPr b="1" lang="en" sz="2400">
                <a:solidFill>
                  <a:srgbClr val="FF9900"/>
                </a:solidFill>
              </a:rPr>
              <a:t>October</a:t>
            </a:r>
            <a:r>
              <a:rPr b="1" lang="en" sz="2400">
                <a:solidFill>
                  <a:srgbClr val="FFFFFF"/>
                </a:solidFill>
              </a:rPr>
              <a:t> 2016</a:t>
            </a:r>
          </a:p>
        </p:txBody>
      </p:sp>
      <p:sp>
        <p:nvSpPr>
          <p:cNvPr id="78" name="Shape 78"/>
          <p:cNvSpPr txBox="1"/>
          <p:nvPr/>
        </p:nvSpPr>
        <p:spPr>
          <a:xfrm>
            <a:off x="0" y="4244300"/>
            <a:ext cx="9144000" cy="899100"/>
          </a:xfrm>
          <a:prstGeom prst="rect">
            <a:avLst/>
          </a:prstGeom>
          <a:noFill/>
          <a:ln>
            <a:noFill/>
          </a:ln>
        </p:spPr>
        <p:txBody>
          <a:bodyPr anchorCtr="0" anchor="ctr" bIns="91425" lIns="91425" rIns="91425" tIns="91425">
            <a:noAutofit/>
          </a:bodyPr>
          <a:lstStyle/>
          <a:p>
            <a:pPr lvl="0" algn="ctr">
              <a:spcBef>
                <a:spcPts val="0"/>
              </a:spcBef>
              <a:buNone/>
            </a:pPr>
            <a:r>
              <a:rPr lang="en" sz="2400">
                <a:solidFill>
                  <a:srgbClr val="CCCCCC"/>
                </a:solidFill>
              </a:rPr>
              <a:t>Andrew Ribeiro</a:t>
            </a:r>
            <a:r>
              <a:rPr lang="en" sz="2400"/>
              <a:t> </a:t>
            </a:r>
          </a:p>
        </p:txBody>
      </p:sp>
      <p:pic>
        <p:nvPicPr>
          <p:cNvPr descr="unity-logo-white.png" id="79" name="Shape 79"/>
          <p:cNvPicPr preferRelativeResize="0"/>
          <p:nvPr/>
        </p:nvPicPr>
        <p:blipFill>
          <a:blip r:embed="rId3">
            <a:alphaModFix/>
          </a:blip>
          <a:stretch>
            <a:fillRect/>
          </a:stretch>
        </p:blipFill>
        <p:spPr>
          <a:xfrm>
            <a:off x="878525" y="841187"/>
            <a:ext cx="2852725" cy="1038124"/>
          </a:xfrm>
          <a:prstGeom prst="rect">
            <a:avLst/>
          </a:prstGeom>
          <a:noFill/>
          <a:ln>
            <a:noFill/>
          </a:ln>
        </p:spPr>
      </p:pic>
      <p:sp>
        <p:nvSpPr>
          <p:cNvPr id="80" name="Shape 80"/>
          <p:cNvSpPr txBox="1"/>
          <p:nvPr/>
        </p:nvSpPr>
        <p:spPr>
          <a:xfrm>
            <a:off x="0" y="1711650"/>
            <a:ext cx="9144000" cy="7527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FFFFFF"/>
                </a:solidFill>
              </a:rPr>
              <a:t>With 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Unity Interface</a:t>
            </a:r>
          </a:p>
        </p:txBody>
      </p:sp>
      <p:sp>
        <p:nvSpPr>
          <p:cNvPr id="156" name="Shape 15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Scene View - Visually manipulate game objects in 3D or 2D. </a:t>
            </a:r>
          </a:p>
          <a:p>
            <a:pPr indent="-228600" lvl="0" marL="457200" rtl="0">
              <a:spcBef>
                <a:spcPts val="0"/>
              </a:spcBef>
              <a:spcAft>
                <a:spcPts val="1000"/>
              </a:spcAft>
            </a:pPr>
            <a:r>
              <a:rPr lang="en"/>
              <a:t>Game View - Preview your game. Becomes active when you press play. Can be controlled with the game view controller. </a:t>
            </a:r>
          </a:p>
          <a:p>
            <a:pPr indent="-228600" lvl="0" marL="457200" rtl="0">
              <a:spcBef>
                <a:spcPts val="0"/>
              </a:spcBef>
              <a:spcAft>
                <a:spcPts val="1000"/>
              </a:spcAft>
            </a:pPr>
            <a:r>
              <a:rPr lang="en"/>
              <a:t>Hierarchy Window - Each item in the scene has an entry in the hierarchy, so the two windows are inherently linked. The hierarchy reveals the structure of how objects are attached to one another.</a:t>
            </a:r>
          </a:p>
          <a:p>
            <a:pPr indent="-228600" lvl="0" marL="457200" rtl="0">
              <a:spcBef>
                <a:spcPts val="0"/>
              </a:spcBef>
              <a:spcAft>
                <a:spcPts val="1000"/>
              </a:spcAft>
            </a:pPr>
            <a:r>
              <a:rPr lang="en"/>
              <a:t>Project Window - Displays your library of assets that are available to use in your project.</a:t>
            </a:r>
          </a:p>
          <a:p>
            <a:pPr indent="-228600" lvl="0" marL="457200" rtl="0">
              <a:spcBef>
                <a:spcPts val="0"/>
              </a:spcBef>
              <a:spcAft>
                <a:spcPts val="1000"/>
              </a:spcAft>
            </a:pPr>
            <a:r>
              <a:rPr lang="en"/>
              <a:t>Inspector Window - Context sensitive menu that allows you to view and edit all the properties of the currently selected object.</a:t>
            </a:r>
          </a:p>
          <a:p>
            <a:pPr lvl="0">
              <a:spcBef>
                <a:spcPts val="0"/>
              </a:spcBef>
              <a:buNone/>
            </a:pPr>
            <a:r>
              <a:t/>
            </a:r>
            <a:endParaRPr/>
          </a:p>
        </p:txBody>
      </p:sp>
      <p:pic>
        <p:nvPicPr>
          <p:cNvPr descr="Screen Shot 2016-10-12 at 2.27.53 AM.png" id="157" name="Shape 157"/>
          <p:cNvPicPr preferRelativeResize="0"/>
          <p:nvPr/>
        </p:nvPicPr>
        <p:blipFill>
          <a:blip r:embed="rId3">
            <a:alphaModFix/>
          </a:blip>
          <a:stretch>
            <a:fillRect/>
          </a:stretch>
        </p:blipFill>
        <p:spPr>
          <a:xfrm>
            <a:off x="5369650" y="2008875"/>
            <a:ext cx="1143000" cy="323850"/>
          </a:xfrm>
          <a:prstGeom prst="rect">
            <a:avLst/>
          </a:prstGeom>
          <a:noFill/>
          <a:ln>
            <a:noFill/>
          </a:ln>
        </p:spPr>
      </p:pic>
      <p:sp>
        <p:nvSpPr>
          <p:cNvPr id="158" name="Shape 158"/>
          <p:cNvSpPr txBox="1"/>
          <p:nvPr/>
        </p:nvSpPr>
        <p:spPr>
          <a:xfrm rot="699062">
            <a:off x="5682049" y="704203"/>
            <a:ext cx="5633065" cy="657313"/>
          </a:xfrm>
          <a:prstGeom prst="rect">
            <a:avLst/>
          </a:prstGeom>
          <a:noFill/>
          <a:ln>
            <a:noFill/>
          </a:ln>
        </p:spPr>
        <p:txBody>
          <a:bodyPr anchorCtr="0" anchor="t" bIns="91425" lIns="91425" rIns="91425" tIns="91425">
            <a:noAutofit/>
          </a:bodyPr>
          <a:lstStyle/>
          <a:p>
            <a:pPr lvl="0">
              <a:spcBef>
                <a:spcPts val="0"/>
              </a:spcBef>
              <a:buNone/>
            </a:pPr>
            <a:r>
              <a:rPr lang="en">
                <a:highlight>
                  <a:srgbClr val="FFFFFF"/>
                </a:highlight>
              </a:rPr>
              <a:t>( I use the </a:t>
            </a:r>
            <a:r>
              <a:rPr lang="en">
                <a:highlight>
                  <a:srgbClr val="FFFFFF"/>
                </a:highlight>
              </a:rPr>
              <a:t>recommended</a:t>
            </a:r>
            <a:r>
              <a:rPr lang="en">
                <a:highlight>
                  <a:srgbClr val="FFFFFF"/>
                </a:highlight>
              </a:rPr>
              <a:t> 2 by 3 layout ) </a:t>
            </a:r>
          </a:p>
        </p:txBody>
      </p:sp>
      <p:pic>
        <p:nvPicPr>
          <p:cNvPr descr="Screen Shot 2016-10-12 at 2.31.45 AM.png" id="159" name="Shape 159"/>
          <p:cNvPicPr preferRelativeResize="0"/>
          <p:nvPr/>
        </p:nvPicPr>
        <p:blipFill>
          <a:blip r:embed="rId4">
            <a:alphaModFix/>
          </a:blip>
          <a:stretch>
            <a:fillRect/>
          </a:stretch>
        </p:blipFill>
        <p:spPr>
          <a:xfrm rot="601078">
            <a:off x="7575550" y="959374"/>
            <a:ext cx="819150" cy="22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10-12 at 1.53.00 AM.png" id="166" name="Shape 166"/>
          <p:cNvPicPr preferRelativeResize="0"/>
          <p:nvPr/>
        </p:nvPicPr>
        <p:blipFill>
          <a:blip r:embed="rId3">
            <a:alphaModFix/>
          </a:blip>
          <a:stretch>
            <a:fillRect/>
          </a:stretch>
        </p:blipFill>
        <p:spPr>
          <a:xfrm>
            <a:off x="0" y="59381"/>
            <a:ext cx="9144001" cy="5024737"/>
          </a:xfrm>
          <a:prstGeom prst="rect">
            <a:avLst/>
          </a:prstGeom>
          <a:noFill/>
          <a:ln>
            <a:noFill/>
          </a:ln>
        </p:spPr>
      </p:pic>
      <p:sp>
        <p:nvSpPr>
          <p:cNvPr id="167" name="Shape 167"/>
          <p:cNvSpPr/>
          <p:nvPr/>
        </p:nvSpPr>
        <p:spPr>
          <a:xfrm>
            <a:off x="8613600" y="202575"/>
            <a:ext cx="530400" cy="2907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Hierarchy Tree</a:t>
            </a:r>
          </a:p>
        </p:txBody>
      </p:sp>
      <p:pic>
        <p:nvPicPr>
          <p:cNvPr descr="Screen Shot 2016-10-12 at 3.04.27 PM.png" id="173" name="Shape 173"/>
          <p:cNvPicPr preferRelativeResize="0"/>
          <p:nvPr/>
        </p:nvPicPr>
        <p:blipFill>
          <a:blip r:embed="rId3">
            <a:alphaModFix/>
          </a:blip>
          <a:stretch>
            <a:fillRect/>
          </a:stretch>
        </p:blipFill>
        <p:spPr>
          <a:xfrm>
            <a:off x="1033450" y="817550"/>
            <a:ext cx="7077075" cy="408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Scenes</a:t>
            </a:r>
          </a:p>
          <a:p>
            <a:pPr lvl="0">
              <a:spcBef>
                <a:spcPts val="0"/>
              </a:spcBef>
              <a:buNone/>
            </a:pPr>
            <a:r>
              <a:t/>
            </a:r>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lang="en"/>
              <a:t>Scenes contain the objects of your game</a:t>
            </a:r>
            <a:r>
              <a:rPr lang="en"/>
              <a:t>. They can be used to create a main menu, individual levels, and anything else. Think of each unique Scene file as a </a:t>
            </a:r>
            <a:r>
              <a:rPr lang="en" u="sng"/>
              <a:t>unique level</a:t>
            </a:r>
            <a:r>
              <a:rPr lang="en"/>
              <a:t>.</a:t>
            </a:r>
          </a:p>
          <a:p>
            <a:pPr lvl="0">
              <a:spcBef>
                <a:spcPts val="0"/>
              </a:spcBef>
              <a:buNone/>
            </a:pPr>
            <a:r>
              <a:rPr lang="en"/>
              <a:t>When you save a scene as, it shows up in your assets folder and looks like this:</a:t>
            </a:r>
          </a:p>
        </p:txBody>
      </p:sp>
      <p:pic>
        <p:nvPicPr>
          <p:cNvPr descr="Screen Shot 2016-10-12 at 3.01.39 AM.png" id="180" name="Shape 180"/>
          <p:cNvPicPr preferRelativeResize="0"/>
          <p:nvPr/>
        </p:nvPicPr>
        <p:blipFill>
          <a:blip r:embed="rId3">
            <a:alphaModFix/>
          </a:blip>
          <a:stretch>
            <a:fillRect/>
          </a:stretch>
        </p:blipFill>
        <p:spPr>
          <a:xfrm>
            <a:off x="3098262" y="2835325"/>
            <a:ext cx="2124075" cy="1733550"/>
          </a:xfrm>
          <a:prstGeom prst="rect">
            <a:avLst/>
          </a:prstGeom>
          <a:noFill/>
          <a:ln>
            <a:noFill/>
          </a:ln>
        </p:spPr>
      </p:pic>
      <p:cxnSp>
        <p:nvCxnSpPr>
          <p:cNvPr id="181" name="Shape 181"/>
          <p:cNvCxnSpPr/>
          <p:nvPr/>
        </p:nvCxnSpPr>
        <p:spPr>
          <a:xfrm flipH="1">
            <a:off x="4870175" y="3129500"/>
            <a:ext cx="1594200" cy="127200"/>
          </a:xfrm>
          <a:prstGeom prst="straightConnector1">
            <a:avLst/>
          </a:prstGeom>
          <a:noFill/>
          <a:ln cap="flat" cmpd="sng" w="28575">
            <a:solidFill>
              <a:srgbClr val="00FF00"/>
            </a:solidFill>
            <a:prstDash val="solid"/>
            <a:round/>
            <a:headEnd len="lg" w="lg" type="none"/>
            <a:tailEnd len="lg" w="lg" type="triangle"/>
          </a:ln>
        </p:spPr>
      </p:cxnSp>
      <p:sp>
        <p:nvSpPr>
          <p:cNvPr id="182" name="Shape 182"/>
          <p:cNvSpPr txBox="1"/>
          <p:nvPr/>
        </p:nvSpPr>
        <p:spPr>
          <a:xfrm>
            <a:off x="5398375" y="3814050"/>
            <a:ext cx="3579300" cy="657300"/>
          </a:xfrm>
          <a:prstGeom prst="rect">
            <a:avLst/>
          </a:prstGeom>
          <a:noFill/>
          <a:ln>
            <a:noFill/>
          </a:ln>
        </p:spPr>
        <p:txBody>
          <a:bodyPr anchorCtr="0" anchor="t" bIns="91425" lIns="91425" rIns="91425" tIns="91425">
            <a:noAutofit/>
          </a:bodyPr>
          <a:lstStyle/>
          <a:p>
            <a:pPr lvl="0">
              <a:spcBef>
                <a:spcPts val="0"/>
              </a:spcBef>
              <a:buNone/>
            </a:pPr>
            <a:r>
              <a:rPr lang="en">
                <a:highlight>
                  <a:srgbClr val="FFFFFF"/>
                </a:highlight>
              </a:rPr>
              <a:t>It’s possible to have multiple scenes open at once. Usually not </a:t>
            </a:r>
            <a:r>
              <a:rPr lang="en">
                <a:highlight>
                  <a:srgbClr val="FFFFFF"/>
                </a:highlight>
              </a:rPr>
              <a:t>necessary</a:t>
            </a:r>
            <a:r>
              <a:rPr lang="en">
                <a:highlight>
                  <a:srgbClr val="FFFFFF"/>
                </a:highlight>
              </a:rPr>
              <a:t> though.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Moving Around a Scene </a:t>
            </a:r>
          </a:p>
        </p:txBody>
      </p:sp>
      <p:sp>
        <p:nvSpPr>
          <p:cNvPr id="188" name="Shape 18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Panning </a:t>
            </a:r>
          </a:p>
          <a:p>
            <a:pPr indent="-228600" lvl="0" marL="457200" rtl="0">
              <a:spcBef>
                <a:spcPts val="0"/>
              </a:spcBef>
            </a:pPr>
            <a:r>
              <a:rPr lang="en"/>
              <a:t>Zoom </a:t>
            </a:r>
          </a:p>
          <a:p>
            <a:pPr indent="-228600" lvl="0" marL="457200" rtl="0">
              <a:spcBef>
                <a:spcPts val="0"/>
              </a:spcBef>
            </a:pPr>
            <a:r>
              <a:rPr lang="en"/>
              <a:t>Rotation </a:t>
            </a:r>
          </a:p>
          <a:p>
            <a:pPr indent="-228600" lvl="0" marL="457200" rtl="0">
              <a:spcBef>
                <a:spcPts val="0"/>
              </a:spcBef>
            </a:pPr>
            <a:r>
              <a:rPr lang="en"/>
              <a:t>GameObject camera</a:t>
            </a:r>
            <a:r>
              <a:rPr lang="en">
                <a:solidFill>
                  <a:srgbClr val="FFD966"/>
                </a:solidFill>
              </a:rPr>
              <a:t> lifesavers</a:t>
            </a:r>
            <a:r>
              <a:rPr lang="en"/>
              <a:t>. </a:t>
            </a:r>
          </a:p>
          <a:p>
            <a:pPr indent="-228600" lvl="1" marL="914400" rtl="0">
              <a:spcBef>
                <a:spcPts val="0"/>
              </a:spcBef>
            </a:pPr>
            <a:r>
              <a:rPr lang="en"/>
              <a:t>GameObject &gt; Move to View</a:t>
            </a:r>
          </a:p>
          <a:p>
            <a:pPr indent="-228600" lvl="1" marL="914400" rtl="0">
              <a:spcBef>
                <a:spcPts val="0"/>
              </a:spcBef>
            </a:pPr>
            <a:r>
              <a:rPr lang="en"/>
              <a:t>GameObject &gt; Align With View</a:t>
            </a:r>
          </a:p>
          <a:p>
            <a:pPr indent="-228600" lvl="1" marL="914400" rtl="0">
              <a:spcBef>
                <a:spcPts val="0"/>
              </a:spcBef>
            </a:pPr>
            <a:r>
              <a:rPr lang="en"/>
              <a:t>GameObject &gt; Align View to Selected</a:t>
            </a:r>
          </a:p>
        </p:txBody>
      </p:sp>
      <p:sp>
        <p:nvSpPr>
          <p:cNvPr id="189" name="Shape 189"/>
          <p:cNvSpPr txBox="1"/>
          <p:nvPr/>
        </p:nvSpPr>
        <p:spPr>
          <a:xfrm>
            <a:off x="3256525" y="3037975"/>
            <a:ext cx="5775300" cy="673800"/>
          </a:xfrm>
          <a:prstGeom prst="rect">
            <a:avLst/>
          </a:prstGeom>
          <a:noFill/>
          <a:ln>
            <a:noFill/>
          </a:ln>
        </p:spPr>
        <p:txBody>
          <a:bodyPr anchorCtr="0" anchor="t" bIns="91425" lIns="91425" rIns="91425" tIns="91425">
            <a:noAutofit/>
          </a:bodyPr>
          <a:lstStyle/>
          <a:p>
            <a:pPr lvl="0" algn="r">
              <a:spcBef>
                <a:spcPts val="0"/>
              </a:spcBef>
              <a:buNone/>
            </a:pPr>
            <a:r>
              <a:rPr lang="en" sz="6000">
                <a:solidFill>
                  <a:srgbClr val="D9D9D9"/>
                </a:solidFill>
              </a:rPr>
              <a:t>Let’s Play Around a Bit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Game Objects and Components</a:t>
            </a:r>
          </a:p>
        </p:txBody>
      </p:sp>
      <p:sp>
        <p:nvSpPr>
          <p:cNvPr id="195" name="Shape 195"/>
          <p:cNvSpPr txBox="1"/>
          <p:nvPr>
            <p:ph idx="1" type="body"/>
          </p:nvPr>
        </p:nvSpPr>
        <p:spPr>
          <a:xfrm>
            <a:off x="311700" y="1000075"/>
            <a:ext cx="8520600" cy="1610700"/>
          </a:xfrm>
          <a:prstGeom prst="rect">
            <a:avLst/>
          </a:prstGeom>
        </p:spPr>
        <p:txBody>
          <a:bodyPr anchorCtr="0" anchor="t" bIns="91425" lIns="91425" rIns="91425" tIns="91425">
            <a:noAutofit/>
          </a:bodyPr>
          <a:lstStyle/>
          <a:p>
            <a:pPr lvl="0">
              <a:spcBef>
                <a:spcPts val="0"/>
              </a:spcBef>
              <a:buNone/>
            </a:pPr>
            <a:r>
              <a:rPr lang="en"/>
              <a:t>GameObjects are containers. They can hold the different pieces that are required to make up a character, a light, a tree, a sound, or whatever else you would like to build.</a:t>
            </a:r>
          </a:p>
          <a:p>
            <a:pPr lvl="0">
              <a:spcBef>
                <a:spcPts val="0"/>
              </a:spcBef>
              <a:buNone/>
            </a:pPr>
            <a:r>
              <a:rPr lang="en"/>
              <a:t>Components define the behavior of game objects. </a:t>
            </a:r>
          </a:p>
        </p:txBody>
      </p:sp>
      <p:pic>
        <p:nvPicPr>
          <p:cNvPr descr="Screen Shot 2016-10-12 at 3.07.07 AM.png" id="196" name="Shape 196"/>
          <p:cNvPicPr preferRelativeResize="0"/>
          <p:nvPr/>
        </p:nvPicPr>
        <p:blipFill>
          <a:blip r:embed="rId3">
            <a:alphaModFix/>
          </a:blip>
          <a:stretch>
            <a:fillRect/>
          </a:stretch>
        </p:blipFill>
        <p:spPr>
          <a:xfrm>
            <a:off x="2931550" y="3479587"/>
            <a:ext cx="5167275" cy="1474475"/>
          </a:xfrm>
          <a:prstGeom prst="rect">
            <a:avLst/>
          </a:prstGeom>
          <a:noFill/>
          <a:ln>
            <a:noFill/>
          </a:ln>
        </p:spPr>
      </p:pic>
      <p:pic>
        <p:nvPicPr>
          <p:cNvPr descr="ComponentBrowser.png" id="197" name="Shape 197"/>
          <p:cNvPicPr preferRelativeResize="0"/>
          <p:nvPr/>
        </p:nvPicPr>
        <p:blipFill>
          <a:blip r:embed="rId4">
            <a:alphaModFix/>
          </a:blip>
          <a:stretch>
            <a:fillRect/>
          </a:stretch>
        </p:blipFill>
        <p:spPr>
          <a:xfrm>
            <a:off x="401750" y="2763187"/>
            <a:ext cx="1533975" cy="2300949"/>
          </a:xfrm>
          <a:prstGeom prst="rect">
            <a:avLst/>
          </a:prstGeom>
          <a:noFill/>
          <a:ln>
            <a:noFill/>
          </a:ln>
        </p:spPr>
      </p:pic>
      <p:sp>
        <p:nvSpPr>
          <p:cNvPr id="198" name="Shape 198"/>
          <p:cNvSpPr txBox="1"/>
          <p:nvPr/>
        </p:nvSpPr>
        <p:spPr>
          <a:xfrm>
            <a:off x="2866675" y="2610775"/>
            <a:ext cx="5633100" cy="6573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There are many prefabricated components available for our use. When we write scripts, we are usually defining a component which can be attached to some GameObject.. </a:t>
            </a:r>
          </a:p>
        </p:txBody>
      </p:sp>
      <p:sp>
        <p:nvSpPr>
          <p:cNvPr id="199" name="Shape 199"/>
          <p:cNvSpPr/>
          <p:nvPr/>
        </p:nvSpPr>
        <p:spPr>
          <a:xfrm>
            <a:off x="2253268" y="2639099"/>
            <a:ext cx="613386" cy="657287"/>
          </a:xfrm>
          <a:prstGeom prst="lightningBol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Assets</a:t>
            </a:r>
          </a:p>
          <a:p>
            <a:pPr lvl="0">
              <a:spcBef>
                <a:spcPts val="0"/>
              </a:spcBef>
              <a:buNone/>
            </a:pPr>
            <a:r>
              <a:t/>
            </a:r>
            <a:endParaRPr/>
          </a:p>
        </p:txBody>
      </p:sp>
      <p:sp>
        <p:nvSpPr>
          <p:cNvPr id="205" name="Shape 205"/>
          <p:cNvSpPr txBox="1"/>
          <p:nvPr>
            <p:ph idx="1" type="body"/>
          </p:nvPr>
        </p:nvSpPr>
        <p:spPr>
          <a:xfrm>
            <a:off x="159300" y="1152475"/>
            <a:ext cx="3981600" cy="3416400"/>
          </a:xfrm>
          <a:prstGeom prst="rect">
            <a:avLst/>
          </a:prstGeom>
        </p:spPr>
        <p:txBody>
          <a:bodyPr anchorCtr="0" anchor="t" bIns="91425" lIns="91425" rIns="91425" tIns="91425">
            <a:noAutofit/>
          </a:bodyPr>
          <a:lstStyle/>
          <a:p>
            <a:pPr lvl="0" algn="just">
              <a:spcBef>
                <a:spcPts val="0"/>
              </a:spcBef>
              <a:buNone/>
            </a:pPr>
            <a:r>
              <a:rPr lang="en"/>
              <a:t>An </a:t>
            </a:r>
            <a:r>
              <a:rPr b="1" lang="en" u="sng"/>
              <a:t>asset</a:t>
            </a:r>
            <a:r>
              <a:rPr lang="en"/>
              <a:t> is representation of any item that can be used in your game or project. An asset may come from a file created outside of Unity, such as a 3D model, an audio file, an image, or any of the other types of file that Unity supports. </a:t>
            </a:r>
            <a:r>
              <a:rPr lang="en">
                <a:solidFill>
                  <a:srgbClr val="EFEFEF"/>
                </a:solidFill>
              </a:rPr>
              <a:t>There are also some asset types that can be created within Unity, such as an Animator Controller, an Audio Mixer or a Render Texture.</a:t>
            </a:r>
          </a:p>
        </p:txBody>
      </p:sp>
      <p:pic>
        <p:nvPicPr>
          <p:cNvPr descr="AssetWorkflowImportingFiles.png" id="206" name="Shape 206"/>
          <p:cNvPicPr preferRelativeResize="0"/>
          <p:nvPr/>
        </p:nvPicPr>
        <p:blipFill>
          <a:blip r:embed="rId3">
            <a:alphaModFix/>
          </a:blip>
          <a:stretch>
            <a:fillRect/>
          </a:stretch>
        </p:blipFill>
        <p:spPr>
          <a:xfrm>
            <a:off x="4380925" y="1437250"/>
            <a:ext cx="4626150" cy="284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Standard Asset Packages </a:t>
            </a:r>
          </a:p>
        </p:txBody>
      </p:sp>
      <p:sp>
        <p:nvSpPr>
          <p:cNvPr id="212" name="Shape 212"/>
          <p:cNvSpPr txBox="1"/>
          <p:nvPr>
            <p:ph idx="1" type="body"/>
          </p:nvPr>
        </p:nvSpPr>
        <p:spPr>
          <a:xfrm>
            <a:off x="311700" y="1152475"/>
            <a:ext cx="5423700" cy="3416400"/>
          </a:xfrm>
          <a:prstGeom prst="rect">
            <a:avLst/>
          </a:prstGeom>
        </p:spPr>
        <p:txBody>
          <a:bodyPr anchorCtr="0" anchor="t" bIns="91425" lIns="91425" rIns="91425" tIns="91425">
            <a:noAutofit/>
          </a:bodyPr>
          <a:lstStyle/>
          <a:p>
            <a:pPr lvl="0">
              <a:spcBef>
                <a:spcPts val="0"/>
              </a:spcBef>
              <a:buNone/>
            </a:pPr>
            <a:r>
              <a:rPr lang="en"/>
              <a:t>Provided by Unity for royalty free use and comes with the most common cameras, and prefabricated game objects </a:t>
            </a:r>
          </a:p>
          <a:p>
            <a:pPr lvl="0">
              <a:spcBef>
                <a:spcPts val="0"/>
              </a:spcBef>
              <a:buNone/>
            </a:pPr>
            <a:r>
              <a:t/>
            </a:r>
            <a:endParaRPr/>
          </a:p>
        </p:txBody>
      </p:sp>
      <p:pic>
        <p:nvPicPr>
          <p:cNvPr descr="ImportPackageMenu.png" id="213" name="Shape 213"/>
          <p:cNvPicPr preferRelativeResize="0"/>
          <p:nvPr/>
        </p:nvPicPr>
        <p:blipFill>
          <a:blip r:embed="rId3">
            <a:alphaModFix/>
          </a:blip>
          <a:stretch>
            <a:fillRect/>
          </a:stretch>
        </p:blipFill>
        <p:spPr>
          <a:xfrm>
            <a:off x="5998375" y="1147750"/>
            <a:ext cx="2895600" cy="284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Importing Assets</a:t>
            </a:r>
          </a:p>
        </p:txBody>
      </p:sp>
      <p:pic>
        <p:nvPicPr>
          <p:cNvPr descr="AssetWorkflowFolderAndProjectWindow.png" id="219" name="Shape 219"/>
          <p:cNvPicPr preferRelativeResize="0"/>
          <p:nvPr/>
        </p:nvPicPr>
        <p:blipFill>
          <a:blip r:embed="rId3">
            <a:alphaModFix/>
          </a:blip>
          <a:stretch>
            <a:fillRect/>
          </a:stretch>
        </p:blipFill>
        <p:spPr>
          <a:xfrm>
            <a:off x="1204912" y="1228725"/>
            <a:ext cx="6734175" cy="2228850"/>
          </a:xfrm>
          <a:prstGeom prst="rect">
            <a:avLst/>
          </a:prstGeom>
          <a:noFill/>
          <a:ln>
            <a:noFill/>
          </a:ln>
        </p:spPr>
      </p:pic>
      <p:pic>
        <p:nvPicPr>
          <p:cNvPr descr="AssetWorkflowImportSettings.png" id="220" name="Shape 220"/>
          <p:cNvPicPr preferRelativeResize="0"/>
          <p:nvPr/>
        </p:nvPicPr>
        <p:blipFill>
          <a:blip r:embed="rId4">
            <a:alphaModFix/>
          </a:blip>
          <a:stretch>
            <a:fillRect/>
          </a:stretch>
        </p:blipFill>
        <p:spPr>
          <a:xfrm>
            <a:off x="2532574" y="3516474"/>
            <a:ext cx="3599249" cy="1511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Asset Store</a:t>
            </a:r>
          </a:p>
        </p:txBody>
      </p:sp>
      <p:sp>
        <p:nvSpPr>
          <p:cNvPr id="226" name="Shape 226"/>
          <p:cNvSpPr txBox="1"/>
          <p:nvPr>
            <p:ph idx="1" type="body"/>
          </p:nvPr>
        </p:nvSpPr>
        <p:spPr>
          <a:xfrm>
            <a:off x="311700" y="1152475"/>
            <a:ext cx="6954600" cy="3416400"/>
          </a:xfrm>
          <a:prstGeom prst="rect">
            <a:avLst/>
          </a:prstGeom>
        </p:spPr>
        <p:txBody>
          <a:bodyPr anchorCtr="0" anchor="t" bIns="91425" lIns="91425" rIns="91425" tIns="91425">
            <a:noAutofit/>
          </a:bodyPr>
          <a:lstStyle/>
          <a:p>
            <a:pPr lvl="0">
              <a:spcBef>
                <a:spcPts val="0"/>
              </a:spcBef>
              <a:buNone/>
            </a:pPr>
            <a:r>
              <a:rPr lang="en"/>
              <a:t>One of the cool things about unity is in-engine access to an asset store which allows you to add free and </a:t>
            </a:r>
            <a:r>
              <a:rPr lang="en">
                <a:solidFill>
                  <a:srgbClr val="FFD966"/>
                </a:solidFill>
              </a:rPr>
              <a:t>premium</a:t>
            </a:r>
            <a:r>
              <a:rPr lang="en"/>
              <a:t> assets to your game easily. You can also </a:t>
            </a:r>
            <a:r>
              <a:rPr lang="en">
                <a:solidFill>
                  <a:srgbClr val="00FF00"/>
                </a:solidFill>
              </a:rPr>
              <a:t>sell</a:t>
            </a:r>
            <a:r>
              <a:rPr lang="en"/>
              <a:t> assets you create on the store. </a:t>
            </a:r>
          </a:p>
          <a:p>
            <a:pPr lvl="0">
              <a:spcBef>
                <a:spcPts val="0"/>
              </a:spcBef>
              <a:buNone/>
            </a:pPr>
            <a:r>
              <a:rPr lang="en"/>
              <a:t> </a:t>
            </a:r>
          </a:p>
        </p:txBody>
      </p:sp>
      <p:pic>
        <p:nvPicPr>
          <p:cNvPr descr="Screen Shot 2016-10-12 at 2.44.45 AM.png" id="227" name="Shape 227"/>
          <p:cNvPicPr preferRelativeResize="0"/>
          <p:nvPr/>
        </p:nvPicPr>
        <p:blipFill>
          <a:blip r:embed="rId3">
            <a:alphaModFix/>
          </a:blip>
          <a:stretch>
            <a:fillRect/>
          </a:stretch>
        </p:blipFill>
        <p:spPr>
          <a:xfrm>
            <a:off x="7456854" y="0"/>
            <a:ext cx="1687140" cy="5143499"/>
          </a:xfrm>
          <a:prstGeom prst="rect">
            <a:avLst/>
          </a:prstGeom>
          <a:noFill/>
          <a:ln>
            <a:noFill/>
          </a:ln>
        </p:spPr>
      </p:pic>
      <p:pic>
        <p:nvPicPr>
          <p:cNvPr descr="Screen Shot 2016-10-12 at 2.48.28 AM.png" id="228" name="Shape 228"/>
          <p:cNvPicPr preferRelativeResize="0"/>
          <p:nvPr/>
        </p:nvPicPr>
        <p:blipFill>
          <a:blip r:embed="rId4">
            <a:alphaModFix/>
          </a:blip>
          <a:stretch>
            <a:fillRect/>
          </a:stretch>
        </p:blipFill>
        <p:spPr>
          <a:xfrm>
            <a:off x="654425" y="2318750"/>
            <a:ext cx="5280050" cy="2600424"/>
          </a:xfrm>
          <a:prstGeom prst="rect">
            <a:avLst/>
          </a:prstGeom>
          <a:noFill/>
          <a:ln>
            <a:noFill/>
          </a:ln>
        </p:spPr>
      </p:pic>
      <p:sp>
        <p:nvSpPr>
          <p:cNvPr id="229" name="Shape 229"/>
          <p:cNvSpPr/>
          <p:nvPr/>
        </p:nvSpPr>
        <p:spPr>
          <a:xfrm>
            <a:off x="762825" y="3374000"/>
            <a:ext cx="1095300" cy="410700"/>
          </a:xfrm>
          <a:prstGeom prst="roundRect">
            <a:avLst>
              <a:gd fmla="val 16667" name="adj"/>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30" name="Shape 230"/>
          <p:cNvCxnSpPr>
            <a:stCxn id="226" idx="1"/>
            <a:endCxn id="229" idx="1"/>
          </p:cNvCxnSpPr>
          <p:nvPr/>
        </p:nvCxnSpPr>
        <p:spPr>
          <a:xfrm>
            <a:off x="311700" y="2860675"/>
            <a:ext cx="451200" cy="718800"/>
          </a:xfrm>
          <a:prstGeom prst="straightConnector1">
            <a:avLst/>
          </a:prstGeom>
          <a:noFill/>
          <a:ln cap="flat" cmpd="sng" w="9525">
            <a:solidFill>
              <a:srgbClr val="00FF00"/>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descr="screenshot_1_1.png" id="85" name="Shape 85"/>
          <p:cNvPicPr preferRelativeResize="0"/>
          <p:nvPr/>
        </p:nvPicPr>
        <p:blipFill>
          <a:blip r:embed="rId3">
            <a:alphaModFix/>
          </a:blip>
          <a:stretch>
            <a:fillRect/>
          </a:stretch>
        </p:blipFill>
        <p:spPr>
          <a:xfrm rot="-965826">
            <a:off x="3033299" y="2895174"/>
            <a:ext cx="3980351" cy="2238950"/>
          </a:xfrm>
          <a:prstGeom prst="rect">
            <a:avLst/>
          </a:prstGeom>
          <a:noFill/>
          <a:ln>
            <a:noFill/>
          </a:ln>
        </p:spPr>
      </p:pic>
      <p:sp>
        <p:nvSpPr>
          <p:cNvPr id="86" name="Shape 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Overview</a:t>
            </a:r>
          </a:p>
        </p:txBody>
      </p:sp>
      <p:sp>
        <p:nvSpPr>
          <p:cNvPr id="87" name="Shape 87"/>
          <p:cNvSpPr txBox="1"/>
          <p:nvPr>
            <p:ph idx="1" type="body"/>
          </p:nvPr>
        </p:nvSpPr>
        <p:spPr>
          <a:xfrm>
            <a:off x="311700" y="1000075"/>
            <a:ext cx="8520600" cy="3416400"/>
          </a:xfrm>
          <a:prstGeom prst="rect">
            <a:avLst/>
          </a:prstGeom>
        </p:spPr>
        <p:txBody>
          <a:bodyPr anchorCtr="0" anchor="t" bIns="91425" lIns="91425" rIns="91425" tIns="91425">
            <a:noAutofit/>
          </a:bodyPr>
          <a:lstStyle/>
          <a:p>
            <a:pPr indent="-228600" lvl="0" marL="457200" rtl="0">
              <a:spcBef>
                <a:spcPts val="0"/>
              </a:spcBef>
            </a:pPr>
            <a:r>
              <a:rPr lang="en"/>
              <a:t>Motivation and About Unity</a:t>
            </a:r>
          </a:p>
          <a:p>
            <a:pPr indent="-228600" lvl="0" marL="457200" rtl="0">
              <a:spcBef>
                <a:spcPts val="0"/>
              </a:spcBef>
            </a:pPr>
            <a:r>
              <a:rPr lang="en"/>
              <a:t>The Unity Interface </a:t>
            </a:r>
          </a:p>
          <a:p>
            <a:pPr indent="-228600" lvl="0" marL="457200" rtl="0">
              <a:spcBef>
                <a:spcPts val="0"/>
              </a:spcBef>
            </a:pPr>
            <a:r>
              <a:rPr lang="en"/>
              <a:t>Scenes </a:t>
            </a:r>
          </a:p>
          <a:p>
            <a:pPr indent="-228600" lvl="0" marL="457200" rtl="0">
              <a:spcBef>
                <a:spcPts val="0"/>
              </a:spcBef>
            </a:pPr>
            <a:r>
              <a:rPr lang="en"/>
              <a:t>Game Objects and Components </a:t>
            </a:r>
          </a:p>
          <a:p>
            <a:pPr indent="-228600" lvl="0" marL="457200" rtl="0">
              <a:spcBef>
                <a:spcPts val="0"/>
              </a:spcBef>
            </a:pPr>
            <a:r>
              <a:rPr lang="en"/>
              <a:t>Assets </a:t>
            </a:r>
          </a:p>
          <a:p>
            <a:pPr indent="-228600" lvl="0" marL="457200" rtl="0">
              <a:spcBef>
                <a:spcPts val="0"/>
              </a:spcBef>
            </a:pPr>
            <a:r>
              <a:rPr lang="en"/>
              <a:t>Cameras</a:t>
            </a:r>
          </a:p>
          <a:p>
            <a:pPr indent="-228600" lvl="0" marL="457200" rtl="0">
              <a:spcBef>
                <a:spcPts val="0"/>
              </a:spcBef>
            </a:pPr>
            <a:r>
              <a:rPr lang="en"/>
              <a:t>Lighting</a:t>
            </a:r>
          </a:p>
          <a:p>
            <a:pPr indent="-228600" lvl="0" marL="457200" rtl="0">
              <a:spcBef>
                <a:spcPts val="0"/>
              </a:spcBef>
            </a:pPr>
            <a:r>
              <a:rPr lang="en"/>
              <a:t>Input</a:t>
            </a:r>
          </a:p>
          <a:p>
            <a:pPr indent="-228600" lvl="0" marL="457200" rtl="0">
              <a:spcBef>
                <a:spcPts val="0"/>
              </a:spcBef>
            </a:pPr>
            <a:r>
              <a:rPr lang="en"/>
              <a:t>Basic Physics </a:t>
            </a:r>
          </a:p>
          <a:p>
            <a:pPr indent="-228600" lvl="0" marL="457200" rtl="0">
              <a:spcBef>
                <a:spcPts val="0"/>
              </a:spcBef>
            </a:pPr>
            <a:r>
              <a:rPr lang="en"/>
              <a:t>Basic Builds</a:t>
            </a:r>
          </a:p>
          <a:p>
            <a:pPr indent="-228600" lvl="0" marL="457200" rtl="0">
              <a:spcBef>
                <a:spcPts val="0"/>
              </a:spcBef>
            </a:pPr>
            <a:r>
              <a:rPr lang="en"/>
              <a:t>Practical Unity</a:t>
            </a:r>
          </a:p>
          <a:p>
            <a:pPr indent="-228600" lvl="0" marL="457200" rtl="0">
              <a:spcBef>
                <a:spcPts val="0"/>
              </a:spcBef>
            </a:pPr>
            <a:r>
              <a:rPr lang="en"/>
              <a:t>Scripting in C#</a:t>
            </a:r>
          </a:p>
        </p:txBody>
      </p:sp>
      <p:pic>
        <p:nvPicPr>
          <p:cNvPr descr="hearth.png" id="88" name="Shape 88"/>
          <p:cNvPicPr preferRelativeResize="0"/>
          <p:nvPr/>
        </p:nvPicPr>
        <p:blipFill rotWithShape="1">
          <a:blip r:embed="rId4">
            <a:alphaModFix/>
          </a:blip>
          <a:srcRect b="4995" l="0" r="1283" t="3336"/>
          <a:stretch/>
        </p:blipFill>
        <p:spPr>
          <a:xfrm rot="-1822555">
            <a:off x="5872600" y="3128324"/>
            <a:ext cx="4534200" cy="2476450"/>
          </a:xfrm>
          <a:prstGeom prst="rect">
            <a:avLst/>
          </a:prstGeom>
          <a:noFill/>
          <a:ln>
            <a:noFill/>
          </a:ln>
        </p:spPr>
      </p:pic>
      <p:pic>
        <p:nvPicPr>
          <p:cNvPr descr="madewithunity-logo-rgb.png" id="89" name="Shape 89"/>
          <p:cNvPicPr preferRelativeResize="0"/>
          <p:nvPr/>
        </p:nvPicPr>
        <p:blipFill>
          <a:blip r:embed="rId5">
            <a:alphaModFix/>
          </a:blip>
          <a:stretch>
            <a:fillRect/>
          </a:stretch>
        </p:blipFill>
        <p:spPr>
          <a:xfrm rot="524295">
            <a:off x="4469850" y="341524"/>
            <a:ext cx="4575353" cy="1035474"/>
          </a:xfrm>
          <a:prstGeom prst="rect">
            <a:avLst/>
          </a:prstGeom>
          <a:noFill/>
          <a:ln>
            <a:noFill/>
          </a:ln>
        </p:spPr>
      </p:pic>
      <p:pic>
        <p:nvPicPr>
          <p:cNvPr descr="indiefix_ksp1.jpg" id="90" name="Shape 90"/>
          <p:cNvPicPr preferRelativeResize="0"/>
          <p:nvPr/>
        </p:nvPicPr>
        <p:blipFill>
          <a:blip r:embed="rId6">
            <a:alphaModFix/>
          </a:blip>
          <a:stretch>
            <a:fillRect/>
          </a:stretch>
        </p:blipFill>
        <p:spPr>
          <a:xfrm rot="1534919">
            <a:off x="4641375" y="1712487"/>
            <a:ext cx="3007424" cy="1718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Asset Packages</a:t>
            </a:r>
          </a:p>
          <a:p>
            <a:pPr lvl="0">
              <a:spcBef>
                <a:spcPts val="0"/>
              </a:spcBef>
              <a:buNone/>
            </a:pPr>
            <a:r>
              <a:t/>
            </a:r>
            <a:endParaRPr/>
          </a:p>
        </p:txBody>
      </p:sp>
      <p:sp>
        <p:nvSpPr>
          <p:cNvPr id="236" name="Shape 23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Unity packages are a handy way of sharing and re-using Unity projects and collections of assets; Unity Standard Assets and items on the Unity Asset Store are supplied in packages, for example. </a:t>
            </a:r>
          </a:p>
          <a:p>
            <a:pPr lvl="0">
              <a:spcBef>
                <a:spcPts val="0"/>
              </a:spcBef>
              <a:buNone/>
            </a:pPr>
            <a:r>
              <a:rPr lang="en"/>
              <a:t>Packages are collections of files and data from Unity projects, or elements of projects, which are compressed and stored in one file, similar to Zip files. Like Zip files, a package maintains its original directory structure when it is unpacked, as well as meta-data about assets (such as import settings and links to other assets).</a:t>
            </a:r>
          </a:p>
          <a:p>
            <a:pPr lvl="0">
              <a:spcBef>
                <a:spcPts val="0"/>
              </a:spcBef>
              <a:buNone/>
            </a:pPr>
            <a:r>
              <a:rPr lang="en">
                <a:solidFill>
                  <a:srgbClr val="EA9999"/>
                </a:solidFill>
              </a:rPr>
              <a:t>Often different SDK’s have packages for you to import into your project for interop.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descr="ImportPackageMenu.png" id="241" name="Shape 241"/>
          <p:cNvPicPr preferRelativeResize="0"/>
          <p:nvPr/>
        </p:nvPicPr>
        <p:blipFill>
          <a:blip r:embed="rId3">
            <a:alphaModFix/>
          </a:blip>
          <a:stretch>
            <a:fillRect/>
          </a:stretch>
        </p:blipFill>
        <p:spPr>
          <a:xfrm>
            <a:off x="1060700" y="1274912"/>
            <a:ext cx="2895600" cy="2847975"/>
          </a:xfrm>
          <a:prstGeom prst="rect">
            <a:avLst/>
          </a:prstGeom>
          <a:noFill/>
          <a:ln>
            <a:noFill/>
          </a:ln>
        </p:spPr>
      </p:pic>
      <p:pic>
        <p:nvPicPr>
          <p:cNvPr descr="NewInstallImportPackageDialog.png" id="242" name="Shape 242"/>
          <p:cNvPicPr preferRelativeResize="0"/>
          <p:nvPr/>
        </p:nvPicPr>
        <p:blipFill>
          <a:blip r:embed="rId4">
            <a:alphaModFix/>
          </a:blip>
          <a:stretch>
            <a:fillRect/>
          </a:stretch>
        </p:blipFill>
        <p:spPr>
          <a:xfrm>
            <a:off x="4329962" y="220875"/>
            <a:ext cx="3476625"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Cameras</a:t>
            </a:r>
          </a:p>
        </p:txBody>
      </p:sp>
      <p:sp>
        <p:nvSpPr>
          <p:cNvPr id="248" name="Shape 248"/>
          <p:cNvSpPr txBox="1"/>
          <p:nvPr>
            <p:ph idx="1" type="body"/>
          </p:nvPr>
        </p:nvSpPr>
        <p:spPr>
          <a:xfrm>
            <a:off x="311700" y="1178975"/>
            <a:ext cx="8520600" cy="3416400"/>
          </a:xfrm>
          <a:prstGeom prst="rect">
            <a:avLst/>
          </a:prstGeom>
        </p:spPr>
        <p:txBody>
          <a:bodyPr anchorCtr="0" anchor="t" bIns="91425" lIns="91425" rIns="91425" tIns="91425">
            <a:noAutofit/>
          </a:bodyPr>
          <a:lstStyle/>
          <a:p>
            <a:pPr lvl="0">
              <a:spcBef>
                <a:spcPts val="0"/>
              </a:spcBef>
              <a:buNone/>
            </a:pPr>
            <a:r>
              <a:rPr lang="en"/>
              <a:t>It’s often helpful to use prefabricated cameras that are coded for particular uses. </a:t>
            </a:r>
          </a:p>
          <a:p>
            <a:pPr lvl="0">
              <a:spcBef>
                <a:spcPts val="0"/>
              </a:spcBef>
              <a:buNone/>
            </a:pPr>
            <a:r>
              <a:t/>
            </a:r>
            <a:endParaRPr/>
          </a:p>
        </p:txBody>
      </p:sp>
      <p:pic>
        <p:nvPicPr>
          <p:cNvPr descr="Screen Shot 2016-10-12 at 6.17.55 PM.png" id="249" name="Shape 249"/>
          <p:cNvPicPr preferRelativeResize="0"/>
          <p:nvPr/>
        </p:nvPicPr>
        <p:blipFill>
          <a:blip r:embed="rId3">
            <a:alphaModFix/>
          </a:blip>
          <a:stretch>
            <a:fillRect/>
          </a:stretch>
        </p:blipFill>
        <p:spPr>
          <a:xfrm>
            <a:off x="5841450" y="1692225"/>
            <a:ext cx="2990850" cy="3067050"/>
          </a:xfrm>
          <a:prstGeom prst="rect">
            <a:avLst/>
          </a:prstGeom>
          <a:noFill/>
          <a:ln>
            <a:noFill/>
          </a:ln>
        </p:spPr>
      </p:pic>
      <p:sp>
        <p:nvSpPr>
          <p:cNvPr id="250" name="Shape 250"/>
          <p:cNvSpPr txBox="1"/>
          <p:nvPr/>
        </p:nvSpPr>
        <p:spPr>
          <a:xfrm>
            <a:off x="4922550" y="1467050"/>
            <a:ext cx="5090400" cy="594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1" name="Shape 251"/>
          <p:cNvSpPr txBox="1"/>
          <p:nvPr/>
        </p:nvSpPr>
        <p:spPr>
          <a:xfrm>
            <a:off x="311700" y="1573350"/>
            <a:ext cx="5090400" cy="2695200"/>
          </a:xfrm>
          <a:prstGeom prst="rect">
            <a:avLst/>
          </a:prstGeom>
          <a:noFill/>
          <a:ln>
            <a:noFill/>
          </a:ln>
        </p:spPr>
        <p:txBody>
          <a:bodyPr anchorCtr="0" anchor="t" bIns="91425" lIns="91425" rIns="91425" tIns="91425">
            <a:noAutofit/>
          </a:bodyPr>
          <a:lstStyle/>
          <a:p>
            <a:pPr indent="-228600" lvl="0" marL="457200" rtl="0">
              <a:spcBef>
                <a:spcPts val="0"/>
              </a:spcBef>
              <a:buClr>
                <a:schemeClr val="lt2"/>
              </a:buClr>
              <a:buChar char="●"/>
            </a:pPr>
            <a:r>
              <a:rPr lang="en">
                <a:solidFill>
                  <a:schemeClr val="lt2"/>
                </a:solidFill>
              </a:rPr>
              <a:t>Clear flags</a:t>
            </a:r>
          </a:p>
          <a:p>
            <a:pPr indent="-228600" lvl="1" marL="914400" rtl="0">
              <a:spcBef>
                <a:spcPts val="0"/>
              </a:spcBef>
              <a:buClr>
                <a:schemeClr val="lt2"/>
              </a:buClr>
              <a:buChar char="○"/>
            </a:pPr>
            <a:r>
              <a:rPr lang="en">
                <a:solidFill>
                  <a:schemeClr val="lt2"/>
                </a:solidFill>
              </a:rPr>
              <a:t>A camera can’t leave the background completely undecided and so it must fill in the empty space with something.</a:t>
            </a:r>
          </a:p>
          <a:p>
            <a:pPr indent="-228600" lvl="0" marL="457200" rtl="0">
              <a:spcBef>
                <a:spcPts val="0"/>
              </a:spcBef>
              <a:buClr>
                <a:schemeClr val="lt2"/>
              </a:buClr>
              <a:buChar char="●"/>
            </a:pPr>
            <a:r>
              <a:rPr lang="en">
                <a:solidFill>
                  <a:schemeClr val="lt2"/>
                </a:solidFill>
              </a:rPr>
              <a:t>Culling Mask </a:t>
            </a:r>
          </a:p>
          <a:p>
            <a:pPr indent="-228600" lvl="1" marL="914400" rtl="0">
              <a:spcBef>
                <a:spcPts val="0"/>
              </a:spcBef>
              <a:buClr>
                <a:schemeClr val="lt2"/>
              </a:buClr>
              <a:buChar char="○"/>
            </a:pPr>
            <a:r>
              <a:rPr lang="en">
                <a:solidFill>
                  <a:schemeClr val="lt2"/>
                </a:solidFill>
              </a:rPr>
              <a:t>What layers are visible to this camera. </a:t>
            </a:r>
          </a:p>
          <a:p>
            <a:pPr indent="-228600" lvl="0" marL="457200" rtl="0">
              <a:spcBef>
                <a:spcPts val="0"/>
              </a:spcBef>
              <a:buClr>
                <a:schemeClr val="lt2"/>
              </a:buClr>
              <a:buChar char="●"/>
            </a:pPr>
            <a:r>
              <a:rPr lang="en">
                <a:solidFill>
                  <a:schemeClr val="lt2"/>
                </a:solidFill>
              </a:rPr>
              <a:t>Projection</a:t>
            </a:r>
          </a:p>
          <a:p>
            <a:pPr indent="-228600" lvl="1" marL="914400" rtl="0">
              <a:spcBef>
                <a:spcPts val="0"/>
              </a:spcBef>
              <a:buClr>
                <a:schemeClr val="lt2"/>
              </a:buClr>
              <a:buChar char="○"/>
            </a:pPr>
            <a:r>
              <a:rPr lang="en">
                <a:solidFill>
                  <a:schemeClr val="lt2"/>
                </a:solidFill>
              </a:rPr>
              <a:t>Orthographic</a:t>
            </a:r>
          </a:p>
          <a:p>
            <a:pPr indent="-228600" lvl="1" marL="914400" rtl="0">
              <a:spcBef>
                <a:spcPts val="0"/>
              </a:spcBef>
              <a:buClr>
                <a:schemeClr val="lt2"/>
              </a:buClr>
              <a:buChar char="○"/>
            </a:pPr>
            <a:r>
              <a:rPr lang="en">
                <a:solidFill>
                  <a:schemeClr val="lt2"/>
                </a:solidFill>
              </a:rPr>
              <a:t>Perspective</a:t>
            </a:r>
          </a:p>
          <a:p>
            <a:pPr indent="-228600" lvl="0" marL="457200" rtl="0">
              <a:spcBef>
                <a:spcPts val="0"/>
              </a:spcBef>
              <a:buClr>
                <a:schemeClr val="lt2"/>
              </a:buClr>
              <a:buChar char="●"/>
            </a:pPr>
            <a:r>
              <a:rPr lang="en">
                <a:solidFill>
                  <a:schemeClr val="lt2"/>
                </a:solidFill>
              </a:rPr>
              <a:t>Field of View</a:t>
            </a:r>
          </a:p>
          <a:p>
            <a:pPr indent="-228600" lvl="0" marL="457200" rtl="0">
              <a:spcBef>
                <a:spcPts val="0"/>
              </a:spcBef>
              <a:buClr>
                <a:schemeClr val="lt2"/>
              </a:buClr>
              <a:buChar char="●"/>
            </a:pPr>
            <a:r>
              <a:rPr lang="en">
                <a:solidFill>
                  <a:schemeClr val="lt2"/>
                </a:solidFill>
              </a:rPr>
              <a:t>Clipping Planes</a:t>
            </a:r>
          </a:p>
          <a:p>
            <a:pPr indent="-228600" lvl="1" marL="914400" rtl="0">
              <a:spcBef>
                <a:spcPts val="0"/>
              </a:spcBef>
              <a:buClr>
                <a:schemeClr val="lt2"/>
              </a:buClr>
              <a:buChar char="○"/>
            </a:pPr>
            <a:r>
              <a:rPr lang="en">
                <a:solidFill>
                  <a:schemeClr val="lt2"/>
                </a:solidFill>
              </a:rPr>
              <a:t>Where we start hiding the geometry. </a:t>
            </a:r>
          </a:p>
          <a:p>
            <a:pPr indent="-228600" lvl="0" marL="457200" rtl="0">
              <a:spcBef>
                <a:spcPts val="0"/>
              </a:spcBef>
              <a:buClr>
                <a:schemeClr val="lt2"/>
              </a:buClr>
              <a:buChar char="●"/>
            </a:pPr>
            <a:r>
              <a:rPr lang="en">
                <a:solidFill>
                  <a:schemeClr val="lt2"/>
                </a:solidFill>
              </a:rPr>
              <a:t>Depth</a:t>
            </a:r>
          </a:p>
          <a:p>
            <a:pPr indent="-228600" lvl="0" marL="457200" rtl="0">
              <a:spcBef>
                <a:spcPts val="0"/>
              </a:spcBef>
              <a:buClr>
                <a:schemeClr val="lt2"/>
              </a:buClr>
              <a:buChar char="●"/>
            </a:pPr>
            <a:r>
              <a:rPr lang="en">
                <a:solidFill>
                  <a:schemeClr val="lt2"/>
                </a:solidFill>
              </a:rPr>
              <a:t>Occlusion Culling</a:t>
            </a:r>
          </a:p>
          <a:p>
            <a:pPr indent="-228600" lvl="0" marL="457200">
              <a:spcBef>
                <a:spcPts val="0"/>
              </a:spcBef>
              <a:buClr>
                <a:schemeClr val="lt2"/>
              </a:buClr>
              <a:buChar char="●"/>
            </a:pPr>
            <a:r>
              <a:rPr lang="en">
                <a:solidFill>
                  <a:schemeClr val="lt2"/>
                </a:solidFill>
              </a:rPr>
              <a:t>Target Display</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Input</a:t>
            </a:r>
          </a:p>
        </p:txBody>
      </p:sp>
      <p:sp>
        <p:nvSpPr>
          <p:cNvPr id="257" name="Shape 257"/>
          <p:cNvSpPr txBox="1"/>
          <p:nvPr>
            <p:ph idx="1" type="body"/>
          </p:nvPr>
        </p:nvSpPr>
        <p:spPr>
          <a:xfrm>
            <a:off x="311700" y="1152475"/>
            <a:ext cx="5481900" cy="3416400"/>
          </a:xfrm>
          <a:prstGeom prst="rect">
            <a:avLst/>
          </a:prstGeom>
        </p:spPr>
        <p:txBody>
          <a:bodyPr anchorCtr="0" anchor="t" bIns="91425" lIns="91425" rIns="91425" tIns="91425">
            <a:noAutofit/>
          </a:bodyPr>
          <a:lstStyle/>
          <a:p>
            <a:pPr indent="-228600" lvl="0" marL="457200">
              <a:spcBef>
                <a:spcPts val="0"/>
              </a:spcBef>
            </a:pPr>
            <a:r>
              <a:rPr lang="en"/>
              <a:t>Unity has a robust input system which supports controllers, keyboard, mouse, and mobile inputs like accelerometers and multi-touch. </a:t>
            </a:r>
          </a:p>
        </p:txBody>
      </p:sp>
      <p:pic>
        <p:nvPicPr>
          <p:cNvPr descr="InputAxis.png" id="258" name="Shape 258"/>
          <p:cNvPicPr preferRelativeResize="0"/>
          <p:nvPr/>
        </p:nvPicPr>
        <p:blipFill>
          <a:blip r:embed="rId3">
            <a:alphaModFix/>
          </a:blip>
          <a:stretch>
            <a:fillRect/>
          </a:stretch>
        </p:blipFill>
        <p:spPr>
          <a:xfrm>
            <a:off x="6019800" y="0"/>
            <a:ext cx="3124200" cy="5143500"/>
          </a:xfrm>
          <a:prstGeom prst="rect">
            <a:avLst/>
          </a:prstGeom>
          <a:noFill/>
          <a:ln>
            <a:noFill/>
          </a:ln>
        </p:spPr>
      </p:pic>
      <p:pic>
        <p:nvPicPr>
          <p:cNvPr descr="Screen Shot 2016-10-12 at 6.31.51 PM.png" id="259" name="Shape 259"/>
          <p:cNvPicPr preferRelativeResize="0"/>
          <p:nvPr/>
        </p:nvPicPr>
        <p:blipFill>
          <a:blip r:embed="rId4">
            <a:alphaModFix/>
          </a:blip>
          <a:stretch>
            <a:fillRect/>
          </a:stretch>
        </p:blipFill>
        <p:spPr>
          <a:xfrm>
            <a:off x="159437" y="3065173"/>
            <a:ext cx="5634174" cy="48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Basic Physics </a:t>
            </a:r>
          </a:p>
        </p:txBody>
      </p:sp>
      <p:sp>
        <p:nvSpPr>
          <p:cNvPr id="265" name="Shape 26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Colliders  </a:t>
            </a:r>
          </a:p>
          <a:p>
            <a:pPr indent="-228600" lvl="1" marL="914400" rtl="0">
              <a:spcBef>
                <a:spcPts val="0"/>
              </a:spcBef>
            </a:pPr>
            <a:r>
              <a:rPr lang="en"/>
              <a:t>Add physics materials with custom defined properties.</a:t>
            </a:r>
          </a:p>
          <a:p>
            <a:pPr indent="-228600" lvl="1" marL="914400" rtl="0">
              <a:spcBef>
                <a:spcPts val="0"/>
              </a:spcBef>
            </a:pPr>
            <a:r>
              <a:rPr lang="en"/>
              <a:t>Primitive colliders like Cube, Sphere, and also custom mesh colliders. </a:t>
            </a:r>
          </a:p>
          <a:p>
            <a:pPr indent="-228600" lvl="0" marL="457200" rtl="0">
              <a:spcBef>
                <a:spcPts val="0"/>
              </a:spcBef>
            </a:pPr>
            <a:r>
              <a:rPr lang="en"/>
              <a:t>The RigidBody component adds physics easily to objects. </a:t>
            </a:r>
          </a:p>
          <a:p>
            <a:pPr lvl="0" rtl="0">
              <a:spcBef>
                <a:spcPts val="0"/>
              </a:spcBef>
              <a:buNone/>
            </a:pPr>
            <a:r>
              <a:t/>
            </a:r>
            <a:endParaRPr/>
          </a:p>
        </p:txBody>
      </p:sp>
      <p:pic>
        <p:nvPicPr>
          <p:cNvPr descr="Screen Shot 2016-10-12 at 6.41.51 PM.png" id="266" name="Shape 266"/>
          <p:cNvPicPr preferRelativeResize="0"/>
          <p:nvPr/>
        </p:nvPicPr>
        <p:blipFill>
          <a:blip r:embed="rId3">
            <a:alphaModFix/>
          </a:blip>
          <a:stretch>
            <a:fillRect/>
          </a:stretch>
        </p:blipFill>
        <p:spPr>
          <a:xfrm>
            <a:off x="1306337" y="2581850"/>
            <a:ext cx="2828925" cy="1485900"/>
          </a:xfrm>
          <a:prstGeom prst="rect">
            <a:avLst/>
          </a:prstGeom>
          <a:noFill/>
          <a:ln>
            <a:noFill/>
          </a:ln>
        </p:spPr>
      </p:pic>
      <p:pic>
        <p:nvPicPr>
          <p:cNvPr descr="Screen Shot 2016-10-12 at 6.43.52 PM.png" id="267" name="Shape 267"/>
          <p:cNvPicPr preferRelativeResize="0"/>
          <p:nvPr/>
        </p:nvPicPr>
        <p:blipFill>
          <a:blip r:embed="rId4">
            <a:alphaModFix/>
          </a:blip>
          <a:stretch>
            <a:fillRect/>
          </a:stretch>
        </p:blipFill>
        <p:spPr>
          <a:xfrm>
            <a:off x="4392950" y="2648525"/>
            <a:ext cx="2914650" cy="13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Lighting </a:t>
            </a:r>
          </a:p>
          <a:p>
            <a:pPr lvl="0">
              <a:spcBef>
                <a:spcPts val="0"/>
              </a:spcBef>
              <a:buNone/>
            </a:pPr>
            <a:r>
              <a:t/>
            </a:r>
            <a:endParaRPr/>
          </a:p>
        </p:txBody>
      </p:sp>
      <p:sp>
        <p:nvSpPr>
          <p:cNvPr id="273" name="Shape 27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lang="en">
                <a:solidFill>
                  <a:srgbClr val="F3F3F3"/>
                </a:solidFill>
              </a:rPr>
              <a:t>Ambient light </a:t>
            </a:r>
            <a:r>
              <a:rPr lang="en"/>
              <a:t>is light that is present all around the scene and doesn’t come from any specific source object. It can be an important contributor to the overall look and brightness of a scene.</a:t>
            </a:r>
          </a:p>
        </p:txBody>
      </p:sp>
      <p:pic>
        <p:nvPicPr>
          <p:cNvPr descr="Screen Shot 2016-10-12 at 6.46.54 PM.png" id="274" name="Shape 274"/>
          <p:cNvPicPr preferRelativeResize="0"/>
          <p:nvPr/>
        </p:nvPicPr>
        <p:blipFill>
          <a:blip r:embed="rId3">
            <a:alphaModFix/>
          </a:blip>
          <a:stretch>
            <a:fillRect/>
          </a:stretch>
        </p:blipFill>
        <p:spPr>
          <a:xfrm>
            <a:off x="7394012" y="81375"/>
            <a:ext cx="1438275" cy="1123950"/>
          </a:xfrm>
          <a:prstGeom prst="rect">
            <a:avLst/>
          </a:prstGeom>
          <a:noFill/>
          <a:ln>
            <a:noFill/>
          </a:ln>
        </p:spPr>
      </p:pic>
      <p:pic>
        <p:nvPicPr>
          <p:cNvPr descr="AreaLights.png" id="275" name="Shape 275"/>
          <p:cNvPicPr preferRelativeResize="0"/>
          <p:nvPr/>
        </p:nvPicPr>
        <p:blipFill>
          <a:blip r:embed="rId4">
            <a:alphaModFix/>
          </a:blip>
          <a:stretch>
            <a:fillRect/>
          </a:stretch>
        </p:blipFill>
        <p:spPr>
          <a:xfrm>
            <a:off x="311700" y="2362675"/>
            <a:ext cx="2844375" cy="2047950"/>
          </a:xfrm>
          <a:prstGeom prst="rect">
            <a:avLst/>
          </a:prstGeom>
          <a:noFill/>
          <a:ln>
            <a:noFill/>
          </a:ln>
        </p:spPr>
      </p:pic>
      <p:sp>
        <p:nvSpPr>
          <p:cNvPr id="276" name="Shape 276"/>
          <p:cNvSpPr txBox="1"/>
          <p:nvPr/>
        </p:nvSpPr>
        <p:spPr>
          <a:xfrm>
            <a:off x="968200" y="4332400"/>
            <a:ext cx="1378800" cy="657300"/>
          </a:xfrm>
          <a:prstGeom prst="rect">
            <a:avLst/>
          </a:prstGeom>
          <a:noFill/>
          <a:ln>
            <a:noFill/>
          </a:ln>
        </p:spPr>
        <p:txBody>
          <a:bodyPr anchorCtr="0" anchor="t" bIns="91425" lIns="91425" rIns="91425" tIns="91425">
            <a:noAutofit/>
          </a:bodyPr>
          <a:lstStyle/>
          <a:p>
            <a:pPr lvl="0">
              <a:spcBef>
                <a:spcPts val="0"/>
              </a:spcBef>
              <a:buNone/>
            </a:pPr>
            <a:r>
              <a:rPr lang="en" sz="1800">
                <a:solidFill>
                  <a:srgbClr val="D9D9D9"/>
                </a:solidFill>
              </a:rPr>
              <a:t>Area Light</a:t>
            </a:r>
          </a:p>
        </p:txBody>
      </p:sp>
      <p:pic>
        <p:nvPicPr>
          <p:cNvPr descr="Light-Direct.png" id="277" name="Shape 277"/>
          <p:cNvPicPr preferRelativeResize="0"/>
          <p:nvPr/>
        </p:nvPicPr>
        <p:blipFill>
          <a:blip r:embed="rId5">
            <a:alphaModFix/>
          </a:blip>
          <a:stretch>
            <a:fillRect/>
          </a:stretch>
        </p:blipFill>
        <p:spPr>
          <a:xfrm>
            <a:off x="3683275" y="2314375"/>
            <a:ext cx="3578073" cy="2144549"/>
          </a:xfrm>
          <a:prstGeom prst="rect">
            <a:avLst/>
          </a:prstGeom>
          <a:noFill/>
          <a:ln>
            <a:noFill/>
          </a:ln>
        </p:spPr>
      </p:pic>
      <p:sp>
        <p:nvSpPr>
          <p:cNvPr id="278" name="Shape 278"/>
          <p:cNvSpPr txBox="1"/>
          <p:nvPr/>
        </p:nvSpPr>
        <p:spPr>
          <a:xfrm>
            <a:off x="4866200" y="4410625"/>
            <a:ext cx="1378800" cy="657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D9D9D9"/>
                </a:solidFill>
              </a:rPr>
              <a:t>Area Light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ctrTitle"/>
          </p:nvPr>
        </p:nvSpPr>
        <p:spPr>
          <a:xfrm>
            <a:off x="2709675" y="1441775"/>
            <a:ext cx="3810000" cy="1510800"/>
          </a:xfrm>
          <a:prstGeom prst="rect">
            <a:avLst/>
          </a:prstGeom>
        </p:spPr>
        <p:txBody>
          <a:bodyPr anchorCtr="0" anchor="b" bIns="91425" lIns="91425" rIns="91425" tIns="91425">
            <a:noAutofit/>
          </a:bodyPr>
          <a:lstStyle/>
          <a:p>
            <a:pPr lvl="0">
              <a:spcBef>
                <a:spcPts val="0"/>
              </a:spcBef>
              <a:buNone/>
            </a:pPr>
            <a:r>
              <a:rPr lang="en"/>
              <a:t>Practical Unity</a:t>
            </a:r>
          </a:p>
        </p:txBody>
      </p:sp>
      <p:sp>
        <p:nvSpPr>
          <p:cNvPr id="284" name="Shape 284"/>
          <p:cNvSpPr txBox="1"/>
          <p:nvPr>
            <p:ph idx="1" type="subTitle"/>
          </p:nvPr>
        </p:nvSpPr>
        <p:spPr>
          <a:xfrm>
            <a:off x="3019350" y="3105075"/>
            <a:ext cx="3105300" cy="828600"/>
          </a:xfrm>
          <a:prstGeom prst="rect">
            <a:avLst/>
          </a:prstGeom>
        </p:spPr>
        <p:txBody>
          <a:bodyPr anchorCtr="0" anchor="t" bIns="91425" lIns="91425" rIns="91425" tIns="91425">
            <a:noAutofit/>
          </a:bodyPr>
          <a:lstStyle/>
          <a:p>
            <a:pPr lvl="0">
              <a:spcBef>
                <a:spcPts val="0"/>
              </a:spcBef>
              <a:buNone/>
            </a:pPr>
            <a:r>
              <a:rPr lang="en"/>
              <a:t>How to Do Basic Tasks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Add Textures to Objects</a:t>
            </a:r>
          </a:p>
        </p:txBody>
      </p:sp>
      <p:sp>
        <p:nvSpPr>
          <p:cNvPr id="290" name="Shape 290"/>
          <p:cNvSpPr txBox="1"/>
          <p:nvPr>
            <p:ph idx="1" type="body"/>
          </p:nvPr>
        </p:nvSpPr>
        <p:spPr>
          <a:xfrm>
            <a:off x="311700" y="1152475"/>
            <a:ext cx="4261800" cy="3416400"/>
          </a:xfrm>
          <a:prstGeom prst="rect">
            <a:avLst/>
          </a:prstGeom>
        </p:spPr>
        <p:txBody>
          <a:bodyPr anchorCtr="0" anchor="t" bIns="91425" lIns="91425" rIns="91425" tIns="91425">
            <a:noAutofit/>
          </a:bodyPr>
          <a:lstStyle/>
          <a:p>
            <a:pPr lvl="0">
              <a:spcBef>
                <a:spcPts val="0"/>
              </a:spcBef>
              <a:buNone/>
            </a:pPr>
            <a:r>
              <a:rPr lang="en"/>
              <a:t>Right click in the assets folder and create &gt; material. Then drag and drop the material onto the mesh you’d like to texture. Edit the property of the texture in the inspector panel. </a:t>
            </a:r>
          </a:p>
          <a:p>
            <a:pPr lvl="0">
              <a:spcBef>
                <a:spcPts val="0"/>
              </a:spcBef>
              <a:buNone/>
            </a:pPr>
            <a:r>
              <a:t/>
            </a:r>
            <a:endParaRPr/>
          </a:p>
        </p:txBody>
      </p:sp>
      <p:pic>
        <p:nvPicPr>
          <p:cNvPr descr="Screen Shot 2016-10-12 at 3.10.41 PM.png" id="291" name="Shape 291"/>
          <p:cNvPicPr preferRelativeResize="0"/>
          <p:nvPr/>
        </p:nvPicPr>
        <p:blipFill>
          <a:blip r:embed="rId3">
            <a:alphaModFix/>
          </a:blip>
          <a:stretch>
            <a:fillRect/>
          </a:stretch>
        </p:blipFill>
        <p:spPr>
          <a:xfrm>
            <a:off x="4882074" y="656050"/>
            <a:ext cx="4261924" cy="448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Make Real Time Edits	</a:t>
            </a:r>
          </a:p>
        </p:txBody>
      </p:sp>
      <p:sp>
        <p:nvSpPr>
          <p:cNvPr id="297" name="Shape 2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You can change the properties of components, code, and manipulate the object hierarchy in any way you’d like when the game is playing. </a:t>
            </a:r>
          </a:p>
          <a:p>
            <a:pPr lvl="0">
              <a:spcBef>
                <a:spcPts val="0"/>
              </a:spcBef>
              <a:buNone/>
            </a:pPr>
            <a:r>
              <a:rPr b="1" lang="en"/>
              <a:t>Your changes will not be persisted when the game is stopped. </a:t>
            </a:r>
          </a:p>
        </p:txBody>
      </p:sp>
      <p:pic>
        <p:nvPicPr>
          <p:cNvPr descr="Screen Shot 2016-10-12 at 3.15.59 PM.png" id="298" name="Shape 298"/>
          <p:cNvPicPr preferRelativeResize="0"/>
          <p:nvPr/>
        </p:nvPicPr>
        <p:blipFill>
          <a:blip r:embed="rId3">
            <a:alphaModFix/>
          </a:blip>
          <a:stretch>
            <a:fillRect/>
          </a:stretch>
        </p:blipFill>
        <p:spPr>
          <a:xfrm>
            <a:off x="1728624" y="2598024"/>
            <a:ext cx="5250374" cy="2132650"/>
          </a:xfrm>
          <a:prstGeom prst="rect">
            <a:avLst/>
          </a:prstGeom>
          <a:noFill/>
          <a:ln>
            <a:noFill/>
          </a:ln>
        </p:spPr>
      </p:pic>
      <p:pic>
        <p:nvPicPr>
          <p:cNvPr descr="Screen Shot 2016-10-12 at 3.14.59 PM.png" id="299" name="Shape 299"/>
          <p:cNvPicPr preferRelativeResize="0"/>
          <p:nvPr/>
        </p:nvPicPr>
        <p:blipFill>
          <a:blip r:embed="rId4">
            <a:alphaModFix/>
          </a:blip>
          <a:stretch>
            <a:fillRect/>
          </a:stretch>
        </p:blipFill>
        <p:spPr>
          <a:xfrm>
            <a:off x="6325675" y="1577162"/>
            <a:ext cx="1504950" cy="257175"/>
          </a:xfrm>
          <a:prstGeom prst="rect">
            <a:avLst/>
          </a:prstGeom>
          <a:noFill/>
          <a:ln>
            <a:noFill/>
          </a:ln>
        </p:spPr>
      </p:pic>
      <p:cxnSp>
        <p:nvCxnSpPr>
          <p:cNvPr id="300" name="Shape 300"/>
          <p:cNvCxnSpPr/>
          <p:nvPr/>
        </p:nvCxnSpPr>
        <p:spPr>
          <a:xfrm rot="10800000">
            <a:off x="6954150" y="3135875"/>
            <a:ext cx="761100" cy="13200"/>
          </a:xfrm>
          <a:prstGeom prst="straightConnector1">
            <a:avLst/>
          </a:prstGeom>
          <a:noFill/>
          <a:ln cap="flat" cmpd="sng" w="28575">
            <a:solidFill>
              <a:srgbClr val="93C47D"/>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Create Prefabs	</a:t>
            </a:r>
          </a:p>
        </p:txBody>
      </p:sp>
      <p:sp>
        <p:nvSpPr>
          <p:cNvPr id="306" name="Shape 3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Right click on assets folder, create &gt; Prefab. </a:t>
            </a:r>
          </a:p>
          <a:p>
            <a:pPr lvl="0">
              <a:spcBef>
                <a:spcPts val="0"/>
              </a:spcBef>
              <a:buNone/>
            </a:pPr>
            <a:r>
              <a:rPr lang="en"/>
              <a:t>Create new object you’d like to store as a prefab. Drag and drop that object onto the blank prefab you just created. </a:t>
            </a:r>
          </a:p>
          <a:p>
            <a:pPr lvl="0">
              <a:spcBef>
                <a:spcPts val="0"/>
              </a:spcBef>
              <a:buNone/>
            </a:pPr>
            <a:r>
              <a:rPr lang="en"/>
              <a:t>Edit the prefab via inspector while selected in the asset viewer.</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Motivation</a:t>
            </a:r>
          </a:p>
          <a:p>
            <a:pPr lvl="0">
              <a:spcBef>
                <a:spcPts val="0"/>
              </a:spcBef>
              <a:buNone/>
            </a:pPr>
            <a:r>
              <a:t/>
            </a:r>
            <a:endParaRPr/>
          </a:p>
        </p:txBody>
      </p:sp>
      <p:sp>
        <p:nvSpPr>
          <p:cNvPr id="96" name="Shape 9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There have been many commercially successful games developed with Unity.</a:t>
            </a:r>
          </a:p>
          <a:p>
            <a:pPr indent="-228600" lvl="0" marL="457200" rtl="0">
              <a:spcBef>
                <a:spcPts val="0"/>
              </a:spcBef>
            </a:pPr>
            <a:r>
              <a:rPr lang="en"/>
              <a:t>Unity has a simple and intuitive interface and way of doing things. </a:t>
            </a:r>
          </a:p>
          <a:p>
            <a:pPr indent="-228600" lvl="0" marL="457200" rtl="0">
              <a:spcBef>
                <a:spcPts val="0"/>
              </a:spcBef>
            </a:pPr>
            <a:r>
              <a:rPr lang="en"/>
              <a:t>Develop once deploy everywhere!</a:t>
            </a:r>
            <a:r>
              <a:rPr lang="en" sz="1100"/>
              <a:t> ( Except web in some cases, but they are working on it! )</a:t>
            </a:r>
          </a:p>
          <a:p>
            <a:pPr indent="-228600" lvl="0" marL="457200" rtl="0">
              <a:spcBef>
                <a:spcPts val="0"/>
              </a:spcBef>
            </a:pPr>
            <a:r>
              <a:rPr lang="en"/>
              <a:t>Cutting edge technologies use unity as their SDK or support it. VR!</a:t>
            </a:r>
          </a:p>
          <a:p>
            <a:pPr indent="-228600" lvl="0" marL="457200" rtl="0">
              <a:spcBef>
                <a:spcPts val="0"/>
              </a:spcBef>
            </a:pPr>
            <a:r>
              <a:rPr lang="en"/>
              <a:t>Supports 3D and 2D games. </a:t>
            </a:r>
          </a:p>
        </p:txBody>
      </p:sp>
      <p:pic>
        <p:nvPicPr>
          <p:cNvPr descr="Screen Shot 2016-10-12 at 1.41.50 AM.png" id="97" name="Shape 97"/>
          <p:cNvPicPr preferRelativeResize="0"/>
          <p:nvPr/>
        </p:nvPicPr>
        <p:blipFill>
          <a:blip r:embed="rId3">
            <a:alphaModFix/>
          </a:blip>
          <a:stretch>
            <a:fillRect/>
          </a:stretch>
        </p:blipFill>
        <p:spPr>
          <a:xfrm>
            <a:off x="0" y="2995504"/>
            <a:ext cx="9144000" cy="16756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pic>
        <p:nvPicPr>
          <p:cNvPr descr="4478991.jpg" id="311" name="Shape 311"/>
          <p:cNvPicPr preferRelativeResize="0"/>
          <p:nvPr/>
        </p:nvPicPr>
        <p:blipFill>
          <a:blip r:embed="rId3">
            <a:alphaModFix/>
          </a:blip>
          <a:stretch>
            <a:fillRect/>
          </a:stretch>
        </p:blipFill>
        <p:spPr>
          <a:xfrm rot="-1200402">
            <a:off x="9524" y="1119187"/>
            <a:ext cx="4095750" cy="3114675"/>
          </a:xfrm>
          <a:prstGeom prst="rect">
            <a:avLst/>
          </a:prstGeom>
          <a:noFill/>
          <a:ln>
            <a:noFill/>
          </a:ln>
        </p:spPr>
      </p:pic>
      <p:sp>
        <p:nvSpPr>
          <p:cNvPr id="312" name="Shape 312"/>
          <p:cNvSpPr txBox="1"/>
          <p:nvPr>
            <p:ph type="title"/>
          </p:nvPr>
        </p:nvSpPr>
        <p:spPr>
          <a:xfrm>
            <a:off x="311700" y="2150850"/>
            <a:ext cx="7041600" cy="841800"/>
          </a:xfrm>
          <a:prstGeom prst="rect">
            <a:avLst/>
          </a:prstGeom>
        </p:spPr>
        <p:txBody>
          <a:bodyPr anchorCtr="0" anchor="ctr" bIns="91425" lIns="91425" rIns="91425" tIns="91425">
            <a:noAutofit/>
          </a:bodyPr>
          <a:lstStyle/>
          <a:p>
            <a:pPr lvl="0">
              <a:spcBef>
                <a:spcPts val="0"/>
              </a:spcBef>
              <a:buNone/>
            </a:pPr>
            <a:r>
              <a:rPr lang="en">
                <a:highlight>
                  <a:srgbClr val="B7B7B7"/>
                </a:highlight>
              </a:rPr>
              <a:t> </a:t>
            </a:r>
            <a:r>
              <a:rPr b="1" lang="en">
                <a:highlight>
                  <a:srgbClr val="B7B7B7"/>
                </a:highlight>
              </a:rPr>
              <a:t>Unity Scripting</a:t>
            </a:r>
            <a:r>
              <a:rPr lang="en">
                <a:highlight>
                  <a:srgbClr val="B7B7B7"/>
                </a:highlight>
              </a:rPr>
              <a:t>     </a:t>
            </a:r>
          </a:p>
        </p:txBody>
      </p:sp>
      <p:pic>
        <p:nvPicPr>
          <p:cNvPr descr="how-to-learn-cSharp.png" id="313" name="Shape 313"/>
          <p:cNvPicPr preferRelativeResize="0"/>
          <p:nvPr/>
        </p:nvPicPr>
        <p:blipFill>
          <a:blip r:embed="rId4">
            <a:alphaModFix/>
          </a:blip>
          <a:stretch>
            <a:fillRect/>
          </a:stretch>
        </p:blipFill>
        <p:spPr>
          <a:xfrm>
            <a:off x="5334000" y="735212"/>
            <a:ext cx="2971800" cy="2181225"/>
          </a:xfrm>
          <a:prstGeom prst="rect">
            <a:avLst/>
          </a:prstGeom>
          <a:noFill/>
          <a:ln>
            <a:noFill/>
          </a:ln>
        </p:spPr>
      </p:pic>
      <p:pic>
        <p:nvPicPr>
          <p:cNvPr descr="Screen Shot 2016-10-12 at 2.03.46 AM.png" id="314" name="Shape 314"/>
          <p:cNvPicPr preferRelativeResize="0"/>
          <p:nvPr/>
        </p:nvPicPr>
        <p:blipFill>
          <a:blip r:embed="rId5">
            <a:alphaModFix/>
          </a:blip>
          <a:stretch>
            <a:fillRect/>
          </a:stretch>
        </p:blipFill>
        <p:spPr>
          <a:xfrm>
            <a:off x="3002372" y="4334900"/>
            <a:ext cx="5816225" cy="398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 Few Quick Notes</a:t>
            </a:r>
          </a:p>
        </p:txBody>
      </p:sp>
      <p:sp>
        <p:nvSpPr>
          <p:cNvPr id="320" name="Shape 32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In a single project you can have multiple scripts written in both UnityScript ( JavaScript ) or C#. </a:t>
            </a:r>
          </a:p>
          <a:p>
            <a:pPr indent="-228600" lvl="1" marL="914400" rtl="0">
              <a:spcBef>
                <a:spcPts val="0"/>
              </a:spcBef>
            </a:pPr>
            <a:r>
              <a:rPr lang="en"/>
              <a:t>This is great for small teams of developers who have different coding preferences... although I’d stick with a single language for consistency's sake. </a:t>
            </a:r>
          </a:p>
          <a:p>
            <a:pPr indent="-228600" lvl="0" marL="457200" rtl="0">
              <a:spcBef>
                <a:spcPts val="0"/>
              </a:spcBef>
            </a:pPr>
            <a:r>
              <a:rPr lang="en"/>
              <a:t>Unity Comes with </a:t>
            </a:r>
            <a:r>
              <a:rPr lang="en">
                <a:solidFill>
                  <a:srgbClr val="EFEFEF"/>
                </a:solidFill>
              </a:rPr>
              <a:t>MonoDevelop</a:t>
            </a:r>
            <a:r>
              <a:rPr lang="en"/>
              <a:t> and is the default script editor. Unity can be configured to use Visual Studio instead if that’s your goto IDE.</a:t>
            </a:r>
          </a:p>
          <a:p>
            <a:pPr indent="-228600" lvl="0" marL="457200" rtl="0">
              <a:spcBef>
                <a:spcPts val="0"/>
              </a:spcBef>
            </a:pPr>
            <a:r>
              <a:rPr lang="en"/>
              <a:t>The parent object of every script is MonoBehaviour. In C# we explicitly inherit it. In UnityScript it is implicitly inherited. </a:t>
            </a:r>
          </a:p>
          <a:p>
            <a:pPr indent="-228600" lvl="1" marL="914400" rtl="0">
              <a:spcBef>
                <a:spcPts val="0"/>
              </a:spcBef>
            </a:pPr>
            <a:r>
              <a:rPr lang="en" u="sng">
                <a:solidFill>
                  <a:schemeClr val="hlink"/>
                </a:solidFill>
                <a:hlinkClick r:id="rId3"/>
              </a:rPr>
              <a:t>https://docs.unity3d.com/ScriptReference/MonoBehaviour.html</a:t>
            </a:r>
          </a:p>
          <a:p>
            <a:pPr indent="0" lvl="0" marL="0" rtl="0">
              <a:spcBef>
                <a:spcPts val="0"/>
              </a:spcBef>
              <a:buNone/>
            </a:pPr>
            <a:r>
              <a:t/>
            </a:r>
            <a:endParaRPr/>
          </a:p>
          <a:p>
            <a:pPr lvl="0">
              <a:spcBef>
                <a:spcPts val="0"/>
              </a:spcBef>
              <a:buNone/>
            </a:pPr>
            <a:r>
              <a:t/>
            </a:r>
            <a:endParaRPr/>
          </a:p>
        </p:txBody>
      </p:sp>
      <p:pic>
        <p:nvPicPr>
          <p:cNvPr descr="MonoDevelop.png" id="321" name="Shape 321"/>
          <p:cNvPicPr preferRelativeResize="0"/>
          <p:nvPr/>
        </p:nvPicPr>
        <p:blipFill>
          <a:blip r:embed="rId4">
            <a:alphaModFix/>
          </a:blip>
          <a:stretch>
            <a:fillRect/>
          </a:stretch>
        </p:blipFill>
        <p:spPr>
          <a:xfrm>
            <a:off x="7143750" y="3546023"/>
            <a:ext cx="1302172" cy="1302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p:nvPr/>
        </p:nvSpPr>
        <p:spPr>
          <a:xfrm>
            <a:off x="311725" y="1049800"/>
            <a:ext cx="3676500" cy="2453100"/>
          </a:xfrm>
          <a:prstGeom prst="roundRect">
            <a:avLst>
              <a:gd fmla="val 3953" name="adj"/>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7" name="Shape 3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Script Template</a:t>
            </a:r>
          </a:p>
        </p:txBody>
      </p:sp>
      <p:pic>
        <p:nvPicPr>
          <p:cNvPr descr="Screen Shot 2016-10-12 at 4.23.26 AM.png" id="328" name="Shape 328"/>
          <p:cNvPicPr preferRelativeResize="0"/>
          <p:nvPr/>
        </p:nvPicPr>
        <p:blipFill>
          <a:blip r:embed="rId3">
            <a:alphaModFix/>
          </a:blip>
          <a:stretch>
            <a:fillRect/>
          </a:stretch>
        </p:blipFill>
        <p:spPr>
          <a:xfrm>
            <a:off x="311700" y="1065950"/>
            <a:ext cx="3676650" cy="2400300"/>
          </a:xfrm>
          <a:prstGeom prst="rect">
            <a:avLst/>
          </a:prstGeom>
          <a:noFill/>
          <a:ln>
            <a:noFill/>
          </a:ln>
        </p:spPr>
      </p:pic>
      <p:pic>
        <p:nvPicPr>
          <p:cNvPr descr="Screen Shot 2016-10-12 at 6.34.49 PM.png" id="329" name="Shape 329"/>
          <p:cNvPicPr preferRelativeResize="0"/>
          <p:nvPr/>
        </p:nvPicPr>
        <p:blipFill rotWithShape="1">
          <a:blip r:embed="rId4">
            <a:alphaModFix/>
          </a:blip>
          <a:srcRect b="0" l="0" r="17715" t="0"/>
          <a:stretch/>
        </p:blipFill>
        <p:spPr>
          <a:xfrm>
            <a:off x="2933525" y="2690300"/>
            <a:ext cx="6262074" cy="2453200"/>
          </a:xfrm>
          <a:prstGeom prst="rect">
            <a:avLst/>
          </a:prstGeom>
          <a:noFill/>
          <a:ln>
            <a:noFill/>
          </a:ln>
        </p:spPr>
      </p:pic>
      <p:sp>
        <p:nvSpPr>
          <p:cNvPr id="330" name="Shape 330"/>
          <p:cNvSpPr/>
          <p:nvPr/>
        </p:nvSpPr>
        <p:spPr>
          <a:xfrm>
            <a:off x="2960125" y="2669850"/>
            <a:ext cx="6262200" cy="2473800"/>
          </a:xfrm>
          <a:prstGeom prst="roundRect">
            <a:avLst>
              <a:gd fmla="val 3953" name="adj"/>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Finding Objects</a:t>
            </a:r>
          </a:p>
        </p:txBody>
      </p:sp>
      <p:sp>
        <p:nvSpPr>
          <p:cNvPr id="336" name="Shape 33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By tags. </a:t>
            </a:r>
          </a:p>
          <a:p>
            <a:pPr indent="-228600" lvl="1" marL="914400" rtl="0">
              <a:spcBef>
                <a:spcPts val="0"/>
              </a:spcBef>
              <a:spcAft>
                <a:spcPts val="2300"/>
              </a:spcAft>
            </a:pPr>
            <a:r>
              <a:rPr lang="en" sz="1050">
                <a:solidFill>
                  <a:srgbClr val="455463"/>
                </a:solidFill>
                <a:highlight>
                  <a:srgbClr val="FFFFFF"/>
                </a:highlight>
                <a:latin typeface="Consolas"/>
                <a:ea typeface="Consolas"/>
                <a:cs typeface="Consolas"/>
                <a:sym typeface="Consolas"/>
              </a:rPr>
              <a:t>respawns =</a:t>
            </a:r>
            <a:r>
              <a:rPr lang="en" sz="1050">
                <a:solidFill>
                  <a:srgbClr val="455463"/>
                </a:solidFill>
                <a:highlight>
                  <a:srgbClr val="FFFFFF"/>
                </a:highlight>
                <a:latin typeface="Consolas"/>
                <a:ea typeface="Consolas"/>
                <a:cs typeface="Consolas"/>
                <a:sym typeface="Consolas"/>
                <a:hlinkClick r:id="rId3"/>
              </a:rPr>
              <a:t> </a:t>
            </a:r>
            <a:r>
              <a:rPr lang="en" sz="1050" u="sng">
                <a:solidFill>
                  <a:srgbClr val="B83C82"/>
                </a:solidFill>
                <a:highlight>
                  <a:srgbClr val="FFFFFF"/>
                </a:highlight>
                <a:latin typeface="Consolas"/>
                <a:ea typeface="Consolas"/>
                <a:cs typeface="Consolas"/>
                <a:sym typeface="Consolas"/>
                <a:hlinkClick r:id="rId4"/>
              </a:rPr>
              <a:t>GameObject.FindGameObjectsWithTag</a:t>
            </a:r>
            <a:r>
              <a:rPr lang="en" sz="1050">
                <a:solidFill>
                  <a:srgbClr val="455463"/>
                </a:solidFill>
                <a:highlight>
                  <a:srgbClr val="FFFFFF"/>
                </a:highlight>
                <a:latin typeface="Consolas"/>
                <a:ea typeface="Consolas"/>
                <a:cs typeface="Consolas"/>
                <a:sym typeface="Consolas"/>
              </a:rPr>
              <a:t>("Respawn");</a:t>
            </a:r>
          </a:p>
          <a:p>
            <a:pPr indent="-228600" lvl="0" marL="457200" rtl="0">
              <a:spcBef>
                <a:spcPts val="0"/>
              </a:spcBef>
              <a:spcAft>
                <a:spcPts val="1000"/>
              </a:spcAft>
            </a:pPr>
            <a:r>
              <a:rPr lang="en"/>
              <a:t>By object names. </a:t>
            </a:r>
          </a:p>
          <a:p>
            <a:pPr indent="-228600" lvl="1" marL="914400" rtl="0">
              <a:spcBef>
                <a:spcPts val="0"/>
              </a:spcBef>
              <a:spcAft>
                <a:spcPts val="2300"/>
              </a:spcAft>
            </a:pPr>
            <a:r>
              <a:rPr lang="en" sz="1050" u="sng">
                <a:solidFill>
                  <a:srgbClr val="B83C82"/>
                </a:solidFill>
                <a:highlight>
                  <a:srgbClr val="FFFFFF"/>
                </a:highlight>
                <a:latin typeface="Consolas"/>
                <a:ea typeface="Consolas"/>
                <a:cs typeface="Consolas"/>
                <a:sym typeface="Consolas"/>
                <a:hlinkClick r:id="rId5"/>
              </a:rPr>
              <a:t>GameObject.Find</a:t>
            </a:r>
            <a:r>
              <a:rPr lang="en" sz="1050">
                <a:solidFill>
                  <a:srgbClr val="455463"/>
                </a:solidFill>
                <a:highlight>
                  <a:srgbClr val="FFFFFF"/>
                </a:highlight>
                <a:latin typeface="Consolas"/>
                <a:ea typeface="Consolas"/>
                <a:cs typeface="Consolas"/>
                <a:sym typeface="Consolas"/>
              </a:rPr>
              <a:t>("Hand");</a:t>
            </a:r>
          </a:p>
          <a:p>
            <a:pPr lvl="0" marR="0" rtl="0" algn="l">
              <a:lnSpc>
                <a:spcPct val="115000"/>
              </a:lnSpc>
              <a:spcBef>
                <a:spcPts val="0"/>
              </a:spcBef>
              <a:spcAft>
                <a:spcPts val="10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Movement</a:t>
            </a:r>
          </a:p>
        </p:txBody>
      </p:sp>
      <p:sp>
        <p:nvSpPr>
          <p:cNvPr id="342" name="Shape 34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If you are moving a rigid body, you must use forces or adjust the rigid body’s velocity to interact properly with other physics object ( colliders ). </a:t>
            </a:r>
          </a:p>
          <a:p>
            <a:pPr indent="-228600" lvl="1" marL="914400" rtl="0">
              <a:spcBef>
                <a:spcPts val="0"/>
              </a:spcBef>
            </a:pPr>
            <a:r>
              <a:rPr lang="en"/>
              <a:t>Otherwise you can use object translation to move an object.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See the Demo Code</a:t>
            </a:r>
          </a:p>
        </p:txBody>
      </p:sp>
      <p:sp>
        <p:nvSpPr>
          <p:cNvPr id="348" name="Shape 348"/>
          <p:cNvSpPr txBox="1"/>
          <p:nvPr/>
        </p:nvSpPr>
        <p:spPr>
          <a:xfrm>
            <a:off x="3355675" y="2797000"/>
            <a:ext cx="5633100" cy="6573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6B26B"/>
                </a:solidFill>
              </a:rPr>
              <a:t>Available</a:t>
            </a:r>
            <a:r>
              <a:rPr lang="en" sz="1800">
                <a:solidFill>
                  <a:srgbClr val="F6B26B"/>
                </a:solidFill>
              </a:rPr>
              <a:t> On Github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1268800" y="1629150"/>
            <a:ext cx="6606600" cy="1160700"/>
          </a:xfrm>
          <a:prstGeom prst="rect">
            <a:avLst/>
          </a:prstGeom>
        </p:spPr>
        <p:txBody>
          <a:bodyPr anchorCtr="0" anchor="b" bIns="91425" lIns="91425" rIns="91425" tIns="91425">
            <a:noAutofit/>
          </a:bodyPr>
          <a:lstStyle/>
          <a:p>
            <a:pPr lvl="0">
              <a:spcBef>
                <a:spcPts val="0"/>
              </a:spcBef>
              <a:buNone/>
            </a:pPr>
            <a:r>
              <a:rPr lang="en"/>
              <a:t>Resources &amp; Sources</a:t>
            </a:r>
          </a:p>
        </p:txBody>
      </p:sp>
      <p:sp>
        <p:nvSpPr>
          <p:cNvPr id="354" name="Shape 354"/>
          <p:cNvSpPr txBox="1"/>
          <p:nvPr/>
        </p:nvSpPr>
        <p:spPr>
          <a:xfrm>
            <a:off x="1118525" y="1488450"/>
            <a:ext cx="5073000" cy="5919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Links</a:t>
            </a:r>
          </a:p>
        </p:txBody>
      </p:sp>
      <p:sp>
        <p:nvSpPr>
          <p:cNvPr id="360" name="Shape 36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Basic Info and Links</a:t>
            </a:r>
          </a:p>
          <a:p>
            <a:pPr indent="-228600" lvl="1" marL="914400" rtl="0">
              <a:spcBef>
                <a:spcPts val="0"/>
              </a:spcBef>
            </a:pPr>
            <a:r>
              <a:rPr lang="en" u="sng">
                <a:solidFill>
                  <a:schemeClr val="hlink"/>
                </a:solidFill>
                <a:hlinkClick r:id="rId3"/>
              </a:rPr>
              <a:t>https://unity3d.com/</a:t>
            </a:r>
          </a:p>
          <a:p>
            <a:pPr indent="-228600" lvl="1" marL="914400" rtl="0">
              <a:spcBef>
                <a:spcPts val="0"/>
              </a:spcBef>
            </a:pPr>
            <a:r>
              <a:rPr lang="en" u="sng">
                <a:solidFill>
                  <a:schemeClr val="hlink"/>
                </a:solidFill>
                <a:hlinkClick r:id="rId4"/>
              </a:rPr>
              <a:t>https://en.wikipedia.org/wiki/Unity_(game_engine)</a:t>
            </a:r>
          </a:p>
          <a:p>
            <a:pPr indent="-228600" lvl="1" marL="914400" rtl="0">
              <a:spcBef>
                <a:spcPts val="0"/>
              </a:spcBef>
            </a:pPr>
            <a:r>
              <a:rPr lang="en" u="sng">
                <a:solidFill>
                  <a:schemeClr val="hlink"/>
                </a:solidFill>
                <a:hlinkClick r:id="rId5"/>
              </a:rPr>
              <a:t>https://unity3d.com/public-relations</a:t>
            </a:r>
          </a:p>
          <a:p>
            <a:pPr indent="-228600" lvl="1" marL="914400" rtl="0">
              <a:spcBef>
                <a:spcPts val="0"/>
              </a:spcBef>
            </a:pPr>
            <a:r>
              <a:rPr lang="en" u="sng">
                <a:solidFill>
                  <a:schemeClr val="hlink"/>
                </a:solidFill>
                <a:hlinkClick r:id="rId6"/>
              </a:rPr>
              <a:t>https://store.unity.com/</a:t>
            </a:r>
            <a:r>
              <a:rPr lang="en"/>
              <a:t> ( Licencing Info )</a:t>
            </a:r>
          </a:p>
          <a:p>
            <a:pPr indent="-228600" lvl="0" marL="457200" rtl="0">
              <a:spcBef>
                <a:spcPts val="0"/>
              </a:spcBef>
            </a:pPr>
            <a:r>
              <a:rPr lang="en"/>
              <a:t>Main Links</a:t>
            </a:r>
          </a:p>
          <a:p>
            <a:pPr indent="-228600" lvl="1" marL="914400" rtl="0">
              <a:spcBef>
                <a:spcPts val="0"/>
              </a:spcBef>
            </a:pPr>
            <a:r>
              <a:rPr lang="en" u="sng">
                <a:solidFill>
                  <a:schemeClr val="hlink"/>
                </a:solidFill>
                <a:hlinkClick r:id="rId7"/>
              </a:rPr>
              <a:t>https://www.assetstore.unity3d.com</a:t>
            </a:r>
          </a:p>
          <a:p>
            <a:pPr indent="-228600" lvl="0" marL="457200" rtl="0">
              <a:spcBef>
                <a:spcPts val="0"/>
              </a:spcBef>
            </a:pPr>
            <a:r>
              <a:rPr lang="en"/>
              <a:t>Good Basic Tutorials</a:t>
            </a:r>
          </a:p>
          <a:p>
            <a:pPr indent="-228600" lvl="1" marL="914400" rtl="0">
              <a:spcBef>
                <a:spcPts val="0"/>
              </a:spcBef>
            </a:pPr>
            <a:r>
              <a:rPr lang="en" u="sng">
                <a:solidFill>
                  <a:schemeClr val="hlink"/>
                </a:solidFill>
                <a:hlinkClick r:id="rId8"/>
              </a:rPr>
              <a:t>https://unity3d.com/learn/tutorials/projects/tanks-tutorial/tank-creation-control?playlist=20081</a:t>
            </a:r>
          </a:p>
          <a:p>
            <a:pPr indent="-228600" lvl="1" marL="914400" rtl="0">
              <a:spcBef>
                <a:spcPts val="0"/>
              </a:spcBef>
            </a:pPr>
            <a:r>
              <a:rPr lang="en"/>
              <a:t>Creating prefabs: </a:t>
            </a:r>
            <a:r>
              <a:rPr lang="en" u="sng">
                <a:solidFill>
                  <a:schemeClr val="hlink"/>
                </a:solidFill>
                <a:hlinkClick r:id="rId9"/>
              </a:rPr>
              <a:t>https://www.youtube.com/watch?v=HECGcwwRM64</a:t>
            </a:r>
          </a:p>
          <a:p>
            <a:pPr indent="0" lvl="0" marL="0" rt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Scripting Links</a:t>
            </a:r>
          </a:p>
        </p:txBody>
      </p:sp>
      <p:sp>
        <p:nvSpPr>
          <p:cNvPr id="366" name="Shape 36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Scripty Stuff</a:t>
            </a:r>
          </a:p>
          <a:p>
            <a:pPr indent="-228600" lvl="1" marL="914400" rtl="0">
              <a:spcBef>
                <a:spcPts val="0"/>
              </a:spcBef>
            </a:pPr>
            <a:r>
              <a:rPr lang="en" u="sng">
                <a:solidFill>
                  <a:schemeClr val="hlink"/>
                </a:solidFill>
                <a:hlinkClick r:id="rId3"/>
              </a:rPr>
              <a:t>https://docs.unity3d.com/Manual/ControllingGameObjectsComponents.html</a:t>
            </a:r>
          </a:p>
          <a:p>
            <a:pPr indent="-228600" lvl="1" marL="914400" rtl="0">
              <a:spcBef>
                <a:spcPts val="0"/>
              </a:spcBef>
            </a:pPr>
            <a:r>
              <a:rPr lang="en" u="sng">
                <a:solidFill>
                  <a:schemeClr val="hlink"/>
                </a:solidFill>
                <a:hlinkClick r:id="rId4"/>
              </a:rPr>
              <a:t>https://docs.unity3d.com/Manual/InstantiatingPrefabs.html</a:t>
            </a:r>
          </a:p>
          <a:p>
            <a:pPr indent="-228600" lvl="0" marL="457200" rtl="0">
              <a:spcBef>
                <a:spcPts val="0"/>
              </a:spcBef>
            </a:pPr>
            <a:r>
              <a:rPr lang="en"/>
              <a:t>Animation</a:t>
            </a:r>
          </a:p>
          <a:p>
            <a:pPr indent="-228600" lvl="1" marL="914400" rtl="0">
              <a:spcBef>
                <a:spcPts val="0"/>
              </a:spcBef>
            </a:pPr>
            <a:r>
              <a:rPr lang="en"/>
              <a:t>Smoothing: </a:t>
            </a:r>
            <a:r>
              <a:rPr lang="en" u="sng">
                <a:solidFill>
                  <a:schemeClr val="hlink"/>
                </a:solidFill>
                <a:hlinkClick r:id="rId5"/>
              </a:rPr>
              <a:t>https://unity3d.com/learn/tutorials/topics/scripting/delta-time</a:t>
            </a:r>
          </a:p>
          <a:p>
            <a:pPr indent="-228600" lvl="0" marL="457200" rtl="0">
              <a:spcBef>
                <a:spcPts val="0"/>
              </a:spcBef>
            </a:pPr>
            <a:r>
              <a:rPr lang="en"/>
              <a:t>Input</a:t>
            </a:r>
          </a:p>
          <a:p>
            <a:pPr indent="-228600" lvl="1" marL="914400" rtl="0">
              <a:spcBef>
                <a:spcPts val="0"/>
              </a:spcBef>
            </a:pPr>
            <a:r>
              <a:rPr lang="en" u="sng">
                <a:solidFill>
                  <a:schemeClr val="hlink"/>
                </a:solidFill>
                <a:hlinkClick r:id="rId6"/>
              </a:rPr>
              <a:t>https://docs.unity3d.com/Manual/MobileInput.html</a:t>
            </a:r>
          </a:p>
          <a:p>
            <a:pPr indent="-228600" lvl="0" marL="457200" rtl="0">
              <a:spcBef>
                <a:spcPts val="0"/>
              </a:spcBef>
            </a:pPr>
            <a:r>
              <a:rPr lang="en"/>
              <a:t>Physics </a:t>
            </a:r>
          </a:p>
          <a:p>
            <a:pPr indent="-228600" lvl="1" marL="914400" rtl="0">
              <a:spcBef>
                <a:spcPts val="0"/>
              </a:spcBef>
            </a:pPr>
            <a:r>
              <a:rPr lang="en" u="sng">
                <a:solidFill>
                  <a:schemeClr val="hlink"/>
                </a:solidFill>
                <a:hlinkClick r:id="rId7"/>
              </a:rPr>
              <a:t>https://docs.unity3d.com/Manual/class-MeshCollider.html</a:t>
            </a:r>
          </a:p>
          <a:p>
            <a:pPr indent="-228600" lvl="1" marL="914400" rtl="0">
              <a:spcBef>
                <a:spcPts val="0"/>
              </a:spcBef>
            </a:pPr>
            <a:r>
              <a:rPr lang="en" u="sng">
                <a:solidFill>
                  <a:schemeClr val="hlink"/>
                </a:solidFill>
                <a:hlinkClick r:id="rId8"/>
              </a:rPr>
              <a:t>https://unity3d.com/learn/tutorials/topics/physics/bouncing-ball</a:t>
            </a:r>
          </a:p>
          <a:p>
            <a:pPr indent="0" lvl="0" mar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99999"/>
        </a:solidFill>
      </p:bgPr>
    </p:bg>
    <p:spTree>
      <p:nvGrpSpPr>
        <p:cNvPr id="370" name="Shape 370"/>
        <p:cNvGrpSpPr/>
        <p:nvPr/>
      </p:nvGrpSpPr>
      <p:grpSpPr>
        <a:xfrm>
          <a:off x="0" y="0"/>
          <a:ext cx="0" cy="0"/>
          <a:chOff x="0" y="0"/>
          <a:chExt cx="0" cy="0"/>
        </a:xfrm>
      </p:grpSpPr>
      <p:sp>
        <p:nvSpPr>
          <p:cNvPr id="371" name="Shape 371"/>
          <p:cNvSpPr/>
          <p:nvPr/>
        </p:nvSpPr>
        <p:spPr>
          <a:xfrm rot="356">
            <a:off x="1652599" y="280925"/>
            <a:ext cx="5798700" cy="1503600"/>
          </a:xfrm>
          <a:prstGeom prst="horizontalScroll">
            <a:avLst>
              <a:gd fmla="val 125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2" name="Shape 372"/>
          <p:cNvSpPr txBox="1"/>
          <p:nvPr>
            <p:ph type="title"/>
          </p:nvPr>
        </p:nvSpPr>
        <p:spPr>
          <a:xfrm>
            <a:off x="2093075" y="584425"/>
            <a:ext cx="4948200" cy="1885800"/>
          </a:xfrm>
          <a:prstGeom prst="rect">
            <a:avLst/>
          </a:prstGeom>
        </p:spPr>
        <p:txBody>
          <a:bodyPr anchorCtr="0" anchor="b" bIns="91425" lIns="91425" rIns="91425" tIns="91425">
            <a:noAutofit/>
          </a:bodyPr>
          <a:lstStyle/>
          <a:p>
            <a:pPr lvl="0" algn="ctr">
              <a:spcBef>
                <a:spcPts val="0"/>
              </a:spcBef>
              <a:buNone/>
            </a:pPr>
            <a:r>
              <a:rPr lang="en"/>
              <a:t>Questions?</a:t>
            </a:r>
          </a:p>
        </p:txBody>
      </p:sp>
      <p:sp>
        <p:nvSpPr>
          <p:cNvPr id="373" name="Shape 373"/>
          <p:cNvSpPr txBox="1"/>
          <p:nvPr>
            <p:ph idx="1" type="body"/>
          </p:nvPr>
        </p:nvSpPr>
        <p:spPr>
          <a:xfrm>
            <a:off x="110300" y="2834825"/>
            <a:ext cx="8883300" cy="1553100"/>
          </a:xfrm>
          <a:prstGeom prst="rect">
            <a:avLst/>
          </a:prstGeom>
        </p:spPr>
        <p:txBody>
          <a:bodyPr anchorCtr="0" anchor="ctr" bIns="91425" lIns="91425" rIns="91425" tIns="91425">
            <a:noAutofit/>
          </a:bodyPr>
          <a:lstStyle/>
          <a:p>
            <a:pPr lvl="0" algn="ctr">
              <a:spcBef>
                <a:spcPts val="0"/>
              </a:spcBef>
              <a:buNone/>
            </a:pPr>
            <a:r>
              <a:rPr lang="en" sz="2400"/>
              <a:t>AndrewNetwork@gmail.com</a:t>
            </a:r>
          </a:p>
          <a:p>
            <a:pPr lvl="0" algn="ctr">
              <a:spcBef>
                <a:spcPts val="0"/>
              </a:spcBef>
              <a:buNone/>
            </a:pPr>
            <a:r>
              <a:rPr lang="en" sz="1800"/>
              <a:t>https://github.com/</a:t>
            </a:r>
            <a:r>
              <a:rPr lang="en" sz="2400"/>
              <a:t>Andrewnetwork/UnityFundamentalsOctober2016</a:t>
            </a:r>
          </a:p>
        </p:txBody>
      </p:sp>
      <p:sp>
        <p:nvSpPr>
          <p:cNvPr id="374" name="Shape 374"/>
          <p:cNvSpPr txBox="1"/>
          <p:nvPr/>
        </p:nvSpPr>
        <p:spPr>
          <a:xfrm rot="257">
            <a:off x="2623325" y="535750"/>
            <a:ext cx="4014000" cy="673500"/>
          </a:xfrm>
          <a:prstGeom prst="rect">
            <a:avLst/>
          </a:prstGeom>
          <a:noFill/>
          <a:ln>
            <a:noFill/>
          </a:ln>
        </p:spPr>
        <p:txBody>
          <a:bodyPr anchorCtr="0" anchor="t" bIns="91425" lIns="91425" rIns="91425" tIns="91425">
            <a:noAutofit/>
          </a:bodyPr>
          <a:lstStyle/>
          <a:p>
            <a:pPr lvl="0" rtl="0" algn="ctr">
              <a:spcBef>
                <a:spcPts val="0"/>
              </a:spcBef>
              <a:buNone/>
            </a:pPr>
            <a:r>
              <a:rPr lang="en"/>
              <a:t>Interested in </a:t>
            </a:r>
            <a:r>
              <a:rPr b="1" lang="en"/>
              <a:t>Artificial</a:t>
            </a:r>
            <a:r>
              <a:rPr b="1" lang="en"/>
              <a:t> Intelligence</a:t>
            </a:r>
            <a:r>
              <a:rPr lang="en"/>
              <a:t>? Join us at </a:t>
            </a:r>
            <a:r>
              <a:rPr b="1" lang="en">
                <a:solidFill>
                  <a:srgbClr val="CC0000"/>
                </a:solidFill>
              </a:rPr>
              <a:t>DanburyAI. </a:t>
            </a:r>
          </a:p>
          <a:p>
            <a:pPr lvl="0" rtl="0" algn="ctr">
              <a:spcBef>
                <a:spcPts val="0"/>
              </a:spcBef>
              <a:buNone/>
            </a:pPr>
            <a:r>
              <a:t/>
            </a:r>
            <a:endParaRPr b="1">
              <a:solidFill>
                <a:srgbClr val="CC0000"/>
              </a:solidFill>
            </a:endParaRPr>
          </a:p>
          <a:p>
            <a:pPr lvl="0" algn="ctr">
              <a:spcBef>
                <a:spcPts val="0"/>
              </a:spcBef>
              <a:buNone/>
            </a:pPr>
            <a:r>
              <a:rPr lang="en"/>
              <a:t>https://www.meetup.com/DanburyAI/</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pic>
        <p:nvPicPr>
          <p:cNvPr descr="Screen Shot 2016-10-12 at 1.43.30 AM.png" id="102" name="Shape 102"/>
          <p:cNvPicPr preferRelativeResize="0"/>
          <p:nvPr/>
        </p:nvPicPr>
        <p:blipFill>
          <a:blip r:embed="rId3">
            <a:alphaModFix/>
          </a:blip>
          <a:stretch>
            <a:fillRect/>
          </a:stretch>
        </p:blipFill>
        <p:spPr>
          <a:xfrm>
            <a:off x="0" y="1543076"/>
            <a:ext cx="9143999" cy="2194247"/>
          </a:xfrm>
          <a:prstGeom prst="rect">
            <a:avLst/>
          </a:prstGeom>
          <a:noFill/>
          <a:ln>
            <a:noFill/>
          </a:ln>
        </p:spPr>
      </p:pic>
      <p:pic>
        <p:nvPicPr>
          <p:cNvPr descr="Screen Shot 2016-10-12 at 1.43.55 AM.png" id="103" name="Shape 103"/>
          <p:cNvPicPr preferRelativeResize="0"/>
          <p:nvPr/>
        </p:nvPicPr>
        <p:blipFill>
          <a:blip r:embed="rId4">
            <a:alphaModFix/>
          </a:blip>
          <a:stretch>
            <a:fillRect/>
          </a:stretch>
        </p:blipFill>
        <p:spPr>
          <a:xfrm>
            <a:off x="938212" y="638175"/>
            <a:ext cx="7267575" cy="386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Unused Slides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Unity Cloud Build</a:t>
            </a:r>
          </a:p>
          <a:p>
            <a:pPr lvl="0">
              <a:spcBef>
                <a:spcPts val="0"/>
              </a:spcBef>
              <a:buNone/>
            </a:pPr>
            <a:r>
              <a:t/>
            </a:r>
            <a:endParaRPr/>
          </a:p>
        </p:txBody>
      </p:sp>
      <p:sp>
        <p:nvSpPr>
          <p:cNvPr id="385" name="Shape 38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10-12 at 12.36.07 AM.png" id="386" name="Shape 386"/>
          <p:cNvPicPr preferRelativeResize="0"/>
          <p:nvPr/>
        </p:nvPicPr>
        <p:blipFill>
          <a:blip r:embed="rId3">
            <a:alphaModFix/>
          </a:blip>
          <a:stretch>
            <a:fillRect/>
          </a:stretch>
        </p:blipFill>
        <p:spPr>
          <a:xfrm>
            <a:off x="0" y="1287724"/>
            <a:ext cx="9144001" cy="3177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Unity Ads </a:t>
            </a:r>
          </a:p>
        </p:txBody>
      </p:sp>
      <p:sp>
        <p:nvSpPr>
          <p:cNvPr id="392" name="Shape 39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10-12 at 1.15.01 AM.png" id="393" name="Shape 393"/>
          <p:cNvPicPr preferRelativeResize="0"/>
          <p:nvPr/>
        </p:nvPicPr>
        <p:blipFill>
          <a:blip r:embed="rId3">
            <a:alphaModFix/>
          </a:blip>
          <a:stretch>
            <a:fillRect/>
          </a:stretch>
        </p:blipFill>
        <p:spPr>
          <a:xfrm>
            <a:off x="0" y="1226966"/>
            <a:ext cx="9144000" cy="33937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pic>
        <p:nvPicPr>
          <p:cNvPr descr="Screen Shot 2016-10-12 at 1.43.30 AM.png" id="108" name="Shape 108"/>
          <p:cNvPicPr preferRelativeResize="0"/>
          <p:nvPr/>
        </p:nvPicPr>
        <p:blipFill>
          <a:blip r:embed="rId3">
            <a:alphaModFix/>
          </a:blip>
          <a:stretch>
            <a:fillRect/>
          </a:stretch>
        </p:blipFill>
        <p:spPr>
          <a:xfrm>
            <a:off x="0" y="1543076"/>
            <a:ext cx="9143999" cy="2194247"/>
          </a:xfrm>
          <a:prstGeom prst="rect">
            <a:avLst/>
          </a:prstGeom>
          <a:noFill/>
          <a:ln>
            <a:noFill/>
          </a:ln>
        </p:spPr>
      </p:pic>
      <p:pic>
        <p:nvPicPr>
          <p:cNvPr descr="Screen Shot 2016-10-12 at 1.43.42 AM.png" id="109" name="Shape 109"/>
          <p:cNvPicPr preferRelativeResize="0"/>
          <p:nvPr/>
        </p:nvPicPr>
        <p:blipFill>
          <a:blip r:embed="rId4">
            <a:alphaModFix/>
          </a:blip>
          <a:stretch>
            <a:fillRect/>
          </a:stretch>
        </p:blipFill>
        <p:spPr>
          <a:xfrm>
            <a:off x="885825" y="523875"/>
            <a:ext cx="7372350" cy="4095750"/>
          </a:xfrm>
          <a:prstGeom prst="rect">
            <a:avLst/>
          </a:prstGeom>
          <a:noFill/>
          <a:ln>
            <a:noFill/>
          </a:ln>
        </p:spPr>
      </p:pic>
      <p:sp>
        <p:nvSpPr>
          <p:cNvPr id="110" name="Shape 110"/>
          <p:cNvSpPr txBox="1"/>
          <p:nvPr/>
        </p:nvSpPr>
        <p:spPr>
          <a:xfrm>
            <a:off x="148725" y="127125"/>
            <a:ext cx="5633100" cy="6573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rPr>
              <a:t>AKA Why a Mobile Centric Engine is Important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p:nvPr/>
        </p:nvSpPr>
        <p:spPr>
          <a:xfrm>
            <a:off x="6219850" y="3074875"/>
            <a:ext cx="2743200" cy="15177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About Unity	</a:t>
            </a:r>
          </a:p>
        </p:txBody>
      </p:sp>
      <p:sp>
        <p:nvSpPr>
          <p:cNvPr id="117" name="Shape 117"/>
          <p:cNvSpPr txBox="1"/>
          <p:nvPr>
            <p:ph idx="1" type="body"/>
          </p:nvPr>
        </p:nvSpPr>
        <p:spPr>
          <a:xfrm>
            <a:off x="311700" y="923875"/>
            <a:ext cx="4251600" cy="3416400"/>
          </a:xfrm>
          <a:prstGeom prst="rect">
            <a:avLst/>
          </a:prstGeom>
        </p:spPr>
        <p:txBody>
          <a:bodyPr anchorCtr="0" anchor="t" bIns="91425" lIns="91425" rIns="91425" tIns="91425">
            <a:noAutofit/>
          </a:bodyPr>
          <a:lstStyle/>
          <a:p>
            <a:pPr indent="-228600" lvl="0" marL="457200" rtl="0">
              <a:spcBef>
                <a:spcPts val="0"/>
              </a:spcBef>
            </a:pPr>
            <a:r>
              <a:rPr lang="en"/>
              <a:t>One of the largest Game Development communities!</a:t>
            </a:r>
          </a:p>
          <a:p>
            <a:pPr indent="-228600" lvl="0" marL="457200" rtl="0">
              <a:spcBef>
                <a:spcPts val="0"/>
              </a:spcBef>
            </a:pPr>
            <a:r>
              <a:rPr lang="en"/>
              <a:t>Supports 3D and 2D games.</a:t>
            </a:r>
          </a:p>
          <a:p>
            <a:pPr indent="-228600" lvl="0" marL="457200" rtl="0">
              <a:spcBef>
                <a:spcPts val="0"/>
              </a:spcBef>
            </a:pPr>
            <a:r>
              <a:rPr lang="en"/>
              <a:t>Develop Unity games on Windows and OS X ( Experimental Linux Version ).</a:t>
            </a:r>
          </a:p>
          <a:p>
            <a:pPr indent="-228600" lvl="0" marL="457200" rtl="0">
              <a:spcBef>
                <a:spcPts val="0"/>
              </a:spcBef>
            </a:pPr>
            <a:r>
              <a:rPr lang="en"/>
              <a:t>Supports super easy VR dev. </a:t>
            </a:r>
          </a:p>
          <a:p>
            <a:pPr indent="-228600" lvl="0" marL="457200" rtl="0">
              <a:spcBef>
                <a:spcPts val="0"/>
              </a:spcBef>
            </a:pPr>
            <a:r>
              <a:rPr lang="en"/>
              <a:t>It’s super </a:t>
            </a:r>
            <a:r>
              <a:rPr lang="en">
                <a:solidFill>
                  <a:srgbClr val="FF0000"/>
                </a:solidFill>
              </a:rPr>
              <a:t>hot</a:t>
            </a:r>
            <a:r>
              <a:rPr lang="en"/>
              <a:t> right now. </a:t>
            </a:r>
          </a:p>
          <a:p>
            <a:pPr indent="-228600" lvl="0" marL="457200" rtl="0">
              <a:spcBef>
                <a:spcPts val="0"/>
              </a:spcBef>
            </a:pPr>
            <a:r>
              <a:rPr lang="en"/>
              <a:t>Still hasn’t released a WebGL version. </a:t>
            </a:r>
          </a:p>
          <a:p>
            <a:pPr indent="-228600" lvl="0" marL="457200" rtl="0">
              <a:spcBef>
                <a:spcPts val="0"/>
              </a:spcBef>
            </a:pPr>
            <a:r>
              <a:rPr lang="en"/>
              <a:t>Scripting: JavaScript &amp; C#</a:t>
            </a:r>
          </a:p>
          <a:p>
            <a:pPr indent="-228600" lvl="0" marL="457200" rtl="0">
              <a:spcBef>
                <a:spcPts val="0"/>
              </a:spcBef>
            </a:pPr>
            <a:r>
              <a:rPr lang="en"/>
              <a:t>Royalty Free! </a:t>
            </a:r>
            <a:r>
              <a:rPr lang="en" sz="800"/>
              <a:t>( See fine print )</a:t>
            </a:r>
          </a:p>
          <a:p>
            <a:pPr lvl="0" rtl="0">
              <a:spcBef>
                <a:spcPts val="0"/>
              </a:spcBef>
              <a:buNone/>
            </a:pPr>
            <a:r>
              <a:t/>
            </a:r>
            <a:endParaRPr sz="800"/>
          </a:p>
        </p:txBody>
      </p:sp>
      <p:pic>
        <p:nvPicPr>
          <p:cNvPr descr="Unity_5_logo.svg.png" id="118" name="Shape 118"/>
          <p:cNvPicPr preferRelativeResize="0"/>
          <p:nvPr/>
        </p:nvPicPr>
        <p:blipFill>
          <a:blip r:embed="rId3">
            <a:alphaModFix/>
          </a:blip>
          <a:stretch>
            <a:fillRect/>
          </a:stretch>
        </p:blipFill>
        <p:spPr>
          <a:xfrm>
            <a:off x="6463150" y="445021"/>
            <a:ext cx="2025549" cy="2531924"/>
          </a:xfrm>
          <a:prstGeom prst="rect">
            <a:avLst/>
          </a:prstGeom>
          <a:noFill/>
          <a:ln>
            <a:noFill/>
          </a:ln>
        </p:spPr>
      </p:pic>
      <p:sp>
        <p:nvSpPr>
          <p:cNvPr id="119" name="Shape 119"/>
          <p:cNvSpPr txBox="1"/>
          <p:nvPr/>
        </p:nvSpPr>
        <p:spPr>
          <a:xfrm>
            <a:off x="6121425" y="3074875"/>
            <a:ext cx="2908200" cy="6573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Current Version: </a:t>
            </a:r>
            <a:r>
              <a:rPr lang="en" u="sng"/>
              <a:t>5 </a:t>
            </a:r>
          </a:p>
          <a:p>
            <a:pPr indent="-228600" lvl="0" marL="457200" rtl="0">
              <a:spcBef>
                <a:spcPts val="0"/>
              </a:spcBef>
              <a:buChar char="●"/>
            </a:pPr>
            <a:r>
              <a:rPr lang="en"/>
              <a:t>Initial Release: 1.0 / June 8, 2005; </a:t>
            </a:r>
            <a:r>
              <a:rPr b="1" lang="en"/>
              <a:t>11 years ago</a:t>
            </a:r>
          </a:p>
          <a:p>
            <a:pPr indent="-228600" lvl="0" marL="457200" rtl="0">
              <a:spcBef>
                <a:spcPts val="0"/>
              </a:spcBef>
              <a:buChar char="●"/>
            </a:pPr>
            <a:r>
              <a:rPr lang="en"/>
              <a:t>Cross-platform deployment.</a:t>
            </a:r>
          </a:p>
          <a:p>
            <a:pPr indent="-228600" lvl="0" marL="457200" rtl="0">
              <a:spcBef>
                <a:spcPts val="0"/>
              </a:spcBef>
              <a:buChar char="●"/>
            </a:pPr>
            <a:r>
              <a:rPr lang="en"/>
              <a:t>Written in C++</a:t>
            </a:r>
          </a:p>
          <a:p>
            <a:pPr indent="-228600" lvl="0" marL="457200" rtl="0">
              <a:spcBef>
                <a:spcPts val="0"/>
              </a:spcBef>
              <a:buChar char="●"/>
            </a:pPr>
            <a:r>
              <a:rPr lang="en"/>
              <a:t>Over </a:t>
            </a:r>
            <a:r>
              <a:rPr i="1" lang="en"/>
              <a:t>1,000 </a:t>
            </a:r>
            <a:r>
              <a:rPr lang="en"/>
              <a:t>employees. </a:t>
            </a:r>
          </a:p>
          <a:p>
            <a:pPr lvl="0">
              <a:spcBef>
                <a:spcPts val="0"/>
              </a:spcBef>
              <a:buNone/>
            </a:pPr>
            <a:r>
              <a:t/>
            </a:r>
            <a:endParaRPr/>
          </a:p>
        </p:txBody>
      </p:sp>
      <p:pic>
        <p:nvPicPr>
          <p:cNvPr descr="Screen Shot 2016-10-12 at 12.54.47 AM.png" id="120" name="Shape 120"/>
          <p:cNvPicPr preferRelativeResize="0"/>
          <p:nvPr/>
        </p:nvPicPr>
        <p:blipFill>
          <a:blip r:embed="rId4">
            <a:alphaModFix/>
          </a:blip>
          <a:stretch>
            <a:fillRect/>
          </a:stretch>
        </p:blipFill>
        <p:spPr>
          <a:xfrm>
            <a:off x="4729587" y="528625"/>
            <a:ext cx="1323975" cy="4086225"/>
          </a:xfrm>
          <a:prstGeom prst="rect">
            <a:avLst/>
          </a:prstGeom>
          <a:noFill/>
          <a:ln>
            <a:noFill/>
          </a:ln>
        </p:spPr>
      </p:pic>
      <p:sp>
        <p:nvSpPr>
          <p:cNvPr id="121" name="Shape 121"/>
          <p:cNvSpPr/>
          <p:nvPr/>
        </p:nvSpPr>
        <p:spPr>
          <a:xfrm>
            <a:off x="4667250" y="3298737"/>
            <a:ext cx="209573" cy="209573"/>
          </a:xfrm>
          <a:prstGeom prst="lightningBol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a:off x="1647825" y="3867150"/>
            <a:ext cx="209700" cy="209700"/>
          </a:xfrm>
          <a:prstGeom prst="noSmoking">
            <a:avLst>
              <a:gd fmla="val 1875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Before we begin...............................</a:t>
            </a:r>
            <a:r>
              <a:rPr lang="en" sz="1800"/>
              <a:t>Some Cool Unity Services </a:t>
            </a:r>
            <a:r>
              <a:rPr lang="en"/>
              <a:t>	</a:t>
            </a:r>
          </a:p>
        </p:txBody>
      </p:sp>
      <p:sp>
        <p:nvSpPr>
          <p:cNvPr id="128" name="Shape 128"/>
          <p:cNvSpPr txBox="1"/>
          <p:nvPr>
            <p:ph idx="1" type="body"/>
          </p:nvPr>
        </p:nvSpPr>
        <p:spPr>
          <a:xfrm>
            <a:off x="83100" y="1152475"/>
            <a:ext cx="4507800" cy="3416400"/>
          </a:xfrm>
          <a:prstGeom prst="rect">
            <a:avLst/>
          </a:prstGeom>
        </p:spPr>
        <p:txBody>
          <a:bodyPr anchorCtr="0" anchor="t" bIns="91425" lIns="91425" rIns="91425" tIns="91425">
            <a:noAutofit/>
          </a:bodyPr>
          <a:lstStyle/>
          <a:p>
            <a:pPr indent="-304800" lvl="0" marL="457200" rtl="0">
              <a:spcBef>
                <a:spcPts val="0"/>
              </a:spcBef>
              <a:spcAft>
                <a:spcPts val="1000"/>
              </a:spcAft>
              <a:buSzPct val="100000"/>
            </a:pPr>
            <a:r>
              <a:rPr b="1" lang="en" sz="1200"/>
              <a:t>Unity Multiplayer </a:t>
            </a:r>
            <a:r>
              <a:rPr lang="en" sz="1200"/>
              <a:t>- Implement Multiplayer features easily with concurrent users hosted by Unity. Full access to high/low level APIs. Take advantage of Unity-hosted features; Relay Server and Matchmaker Server.</a:t>
            </a:r>
          </a:p>
          <a:p>
            <a:pPr indent="-304800" lvl="0" marL="457200" rtl="0">
              <a:spcBef>
                <a:spcPts val="0"/>
              </a:spcBef>
              <a:spcAft>
                <a:spcPts val="1000"/>
              </a:spcAft>
              <a:buSzPct val="100000"/>
            </a:pPr>
            <a:r>
              <a:rPr b="1" lang="en" sz="1200"/>
              <a:t>Unity Analytics</a:t>
            </a:r>
            <a:r>
              <a:rPr lang="en" sz="1200"/>
              <a:t> - Gain immediate insights into players’ behavior across multiple platforms. Improve gameplay experience and optimize monetization with insights from Unity Analytics, the only analytics solution that is natively integrated into the Unity engine and built specifically for games.</a:t>
            </a:r>
          </a:p>
          <a:p>
            <a:pPr indent="-304800" lvl="0" marL="457200" rtl="0">
              <a:spcBef>
                <a:spcPts val="0"/>
              </a:spcBef>
              <a:spcAft>
                <a:spcPts val="1000"/>
              </a:spcAft>
              <a:buSzPct val="100000"/>
            </a:pPr>
            <a:r>
              <a:rPr b="1" lang="en" sz="1200"/>
              <a:t>Unity Cloud Build</a:t>
            </a:r>
            <a:r>
              <a:rPr lang="en" sz="1200"/>
              <a:t> - Automate your workflow. Create builds automatically, as changes are dedicated. Easily share builds with your team.</a:t>
            </a:r>
          </a:p>
          <a:p>
            <a:pPr indent="-304800" lvl="0" marL="457200" rtl="0">
              <a:spcBef>
                <a:spcPts val="0"/>
              </a:spcBef>
              <a:spcAft>
                <a:spcPts val="1000"/>
              </a:spcAft>
              <a:buSzPct val="100000"/>
            </a:pPr>
            <a:r>
              <a:rPr b="1" lang="en" sz="1200"/>
              <a:t>Unity Ads</a:t>
            </a:r>
            <a:r>
              <a:rPr lang="en" sz="1200"/>
              <a:t> - The premier ad monetization solution for mobile games. Cool modern features like incentives to watch ad videos for game rewards. </a:t>
            </a:r>
          </a:p>
        </p:txBody>
      </p:sp>
      <p:sp>
        <p:nvSpPr>
          <p:cNvPr id="129" name="Shape 129"/>
          <p:cNvSpPr txBox="1"/>
          <p:nvPr>
            <p:ph idx="1" type="body"/>
          </p:nvPr>
        </p:nvSpPr>
        <p:spPr>
          <a:xfrm>
            <a:off x="4590900" y="1152475"/>
            <a:ext cx="4507800" cy="3416400"/>
          </a:xfrm>
          <a:prstGeom prst="rect">
            <a:avLst/>
          </a:prstGeom>
        </p:spPr>
        <p:txBody>
          <a:bodyPr anchorCtr="0" anchor="t" bIns="91425" lIns="91425" rIns="91425" tIns="91425">
            <a:noAutofit/>
          </a:bodyPr>
          <a:lstStyle/>
          <a:p>
            <a:pPr lvl="0" rtl="0" algn="ctr">
              <a:spcBef>
                <a:spcPts val="0"/>
              </a:spcBef>
              <a:spcAft>
                <a:spcPts val="1000"/>
              </a:spcAft>
              <a:buNone/>
            </a:pPr>
            <a:r>
              <a:rPr b="1" lang="en" sz="1200">
                <a:solidFill>
                  <a:srgbClr val="00B000"/>
                </a:solidFill>
              </a:rPr>
              <a:t>Subscription Services </a:t>
            </a:r>
          </a:p>
          <a:p>
            <a:pPr indent="-304800" lvl="0" marL="457200" rtl="0">
              <a:spcBef>
                <a:spcPts val="0"/>
              </a:spcBef>
              <a:spcAft>
                <a:spcPts val="1000"/>
              </a:spcAft>
              <a:buSzPct val="100000"/>
            </a:pPr>
            <a:r>
              <a:rPr b="1" lang="en" sz="1200"/>
              <a:t>Performance Reporting</a:t>
            </a:r>
            <a:r>
              <a:rPr lang="en" sz="1200"/>
              <a:t> - Automatically capture app errors across devices, platforms, and builds. Prioritize issues as they're reported in real time.</a:t>
            </a:r>
          </a:p>
          <a:p>
            <a:pPr lvl="0" rtl="0">
              <a:spcBef>
                <a:spcPts val="0"/>
              </a:spcBef>
              <a:spcAft>
                <a:spcPts val="1000"/>
              </a:spcAft>
              <a:buNone/>
            </a:pPr>
            <a:r>
              <a:t/>
            </a:r>
            <a:endParaRPr sz="1200"/>
          </a:p>
          <a:p>
            <a:pPr lvl="0" rtl="0">
              <a:spcBef>
                <a:spcPts val="0"/>
              </a:spcBef>
              <a:spcAft>
                <a:spcPts val="1000"/>
              </a:spcAft>
              <a:buNone/>
            </a:pPr>
            <a:r>
              <a:rPr lang="en" sz="1200"/>
              <a:t>The main difference between personal and the various subscription plans is: </a:t>
            </a:r>
          </a:p>
          <a:p>
            <a:pPr indent="-304800" lvl="0" marL="457200" rtl="0">
              <a:spcBef>
                <a:spcPts val="0"/>
              </a:spcBef>
              <a:spcAft>
                <a:spcPts val="1000"/>
              </a:spcAft>
              <a:buSzPct val="100000"/>
            </a:pPr>
            <a:r>
              <a:rPr lang="en" sz="1200"/>
              <a:t>You are limited to 20 concurrent users with Unity Multiplayer in the free plan. You can always use your own server architecture to overcome this! </a:t>
            </a:r>
          </a:p>
          <a:p>
            <a:pPr indent="-304800" lvl="0" marL="457200" rtl="0">
              <a:spcBef>
                <a:spcPts val="0"/>
              </a:spcBef>
              <a:spcAft>
                <a:spcPts val="1000"/>
              </a:spcAft>
              <a:buSzPct val="100000"/>
            </a:pPr>
            <a:r>
              <a:rPr lang="en" sz="1200"/>
              <a:t>You can’t customize the splash screen in the personal version. </a:t>
            </a:r>
          </a:p>
          <a:p>
            <a:pPr indent="-304800" lvl="0" marL="457200" rtl="0">
              <a:spcBef>
                <a:spcPts val="0"/>
              </a:spcBef>
              <a:spcAft>
                <a:spcPts val="1000"/>
              </a:spcAft>
              <a:buSzPct val="100000"/>
            </a:pPr>
            <a:r>
              <a:rPr lang="en" sz="1200"/>
              <a:t>Longer wait times when using cloud build.  </a:t>
            </a:r>
          </a:p>
        </p:txBody>
      </p:sp>
      <p:cxnSp>
        <p:nvCxnSpPr>
          <p:cNvPr id="130" name="Shape 130"/>
          <p:cNvCxnSpPr/>
          <p:nvPr/>
        </p:nvCxnSpPr>
        <p:spPr>
          <a:xfrm>
            <a:off x="5715000" y="2409825"/>
            <a:ext cx="2352600" cy="0"/>
          </a:xfrm>
          <a:prstGeom prst="straightConnector1">
            <a:avLst/>
          </a:prstGeom>
          <a:noFill/>
          <a:ln cap="flat" cmpd="sng" w="28575">
            <a:solidFill>
              <a:srgbClr val="FFFFFF"/>
            </a:solidFill>
            <a:prstDash val="solid"/>
            <a:round/>
            <a:headEnd len="lg" w="lg" type="none"/>
            <a:tailEnd len="lg" w="lg"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Unity Licensing </a:t>
            </a:r>
          </a:p>
        </p:txBody>
      </p:sp>
      <p:sp>
        <p:nvSpPr>
          <p:cNvPr id="136" name="Shape 136"/>
          <p:cNvSpPr txBox="1"/>
          <p:nvPr>
            <p:ph idx="1" type="body"/>
          </p:nvPr>
        </p:nvSpPr>
        <p:spPr>
          <a:xfrm>
            <a:off x="311700" y="4426500"/>
            <a:ext cx="8520600" cy="572700"/>
          </a:xfrm>
          <a:prstGeom prst="rect">
            <a:avLst/>
          </a:prstGeom>
        </p:spPr>
        <p:txBody>
          <a:bodyPr anchorCtr="0" anchor="t" bIns="91425" lIns="91425" rIns="91425" tIns="91425">
            <a:noAutofit/>
          </a:bodyPr>
          <a:lstStyle/>
          <a:p>
            <a:pPr lvl="0">
              <a:spcBef>
                <a:spcPts val="0"/>
              </a:spcBef>
              <a:buNone/>
            </a:pPr>
            <a:r>
              <a:rPr lang="en"/>
              <a:t>See: </a:t>
            </a:r>
            <a:r>
              <a:rPr lang="en" u="sng">
                <a:solidFill>
                  <a:schemeClr val="hlink"/>
                </a:solidFill>
                <a:hlinkClick r:id="rId3"/>
              </a:rPr>
              <a:t>https://store.unity.com/</a:t>
            </a:r>
          </a:p>
          <a:p>
            <a:pPr lvl="0">
              <a:spcBef>
                <a:spcPts val="0"/>
              </a:spcBef>
              <a:buNone/>
            </a:pPr>
            <a:r>
              <a:t/>
            </a:r>
            <a:endParaRPr/>
          </a:p>
        </p:txBody>
      </p:sp>
      <p:pic>
        <p:nvPicPr>
          <p:cNvPr descr="Screen Shot 2016-10-12 at 12.36.36 AM.png" id="137" name="Shape 137"/>
          <p:cNvPicPr preferRelativeResize="0"/>
          <p:nvPr/>
        </p:nvPicPr>
        <p:blipFill>
          <a:blip r:embed="rId4">
            <a:alphaModFix/>
          </a:blip>
          <a:stretch>
            <a:fillRect/>
          </a:stretch>
        </p:blipFill>
        <p:spPr>
          <a:xfrm>
            <a:off x="0" y="1178884"/>
            <a:ext cx="9144001" cy="1871330"/>
          </a:xfrm>
          <a:prstGeom prst="rect">
            <a:avLst/>
          </a:prstGeom>
          <a:noFill/>
          <a:ln>
            <a:noFill/>
          </a:ln>
        </p:spPr>
      </p:pic>
      <p:sp>
        <p:nvSpPr>
          <p:cNvPr id="138" name="Shape 138"/>
          <p:cNvSpPr txBox="1"/>
          <p:nvPr/>
        </p:nvSpPr>
        <p:spPr>
          <a:xfrm>
            <a:off x="1554975" y="3211375"/>
            <a:ext cx="7277100" cy="1061100"/>
          </a:xfrm>
          <a:prstGeom prst="rect">
            <a:avLst/>
          </a:prstGeom>
          <a:noFill/>
          <a:ln>
            <a:noFill/>
          </a:ln>
        </p:spPr>
        <p:txBody>
          <a:bodyPr anchorCtr="0" anchor="ctr" bIns="91425" lIns="91425" rIns="91425" tIns="91425">
            <a:noAutofit/>
          </a:bodyPr>
          <a:lstStyle/>
          <a:p>
            <a:pPr lvl="0">
              <a:spcBef>
                <a:spcPts val="0"/>
              </a:spcBef>
              <a:buNone/>
            </a:pPr>
            <a:r>
              <a:rPr lang="en">
                <a:solidFill>
                  <a:srgbClr val="FFFFFF"/>
                </a:solidFill>
              </a:rPr>
              <a:t>The licence model will not be an issue for small/</a:t>
            </a:r>
            <a:r>
              <a:rPr lang="en">
                <a:solidFill>
                  <a:srgbClr val="FFFFFF"/>
                </a:solidFill>
              </a:rPr>
              <a:t>indie</a:t>
            </a:r>
            <a:r>
              <a:rPr lang="en">
                <a:solidFill>
                  <a:srgbClr val="FFFFFF"/>
                </a:solidFill>
              </a:rPr>
              <a:t> developers making less than $100,000 a year. If you make over that sum, the licence requires a low subscription fee per month/seat. </a:t>
            </a:r>
          </a:p>
        </p:txBody>
      </p:sp>
      <p:pic>
        <p:nvPicPr>
          <p:cNvPr descr="royaltyFree.png" id="139" name="Shape 139"/>
          <p:cNvPicPr preferRelativeResize="0"/>
          <p:nvPr/>
        </p:nvPicPr>
        <p:blipFill>
          <a:blip r:embed="rId5">
            <a:alphaModFix/>
          </a:blip>
          <a:stretch>
            <a:fillRect/>
          </a:stretch>
        </p:blipFill>
        <p:spPr>
          <a:xfrm>
            <a:off x="7638925" y="54500"/>
            <a:ext cx="1061025" cy="1061025"/>
          </a:xfrm>
          <a:prstGeom prst="rect">
            <a:avLst/>
          </a:prstGeom>
          <a:noFill/>
          <a:ln>
            <a:noFill/>
          </a:ln>
        </p:spPr>
      </p:pic>
      <p:sp>
        <p:nvSpPr>
          <p:cNvPr id="140" name="Shape 140"/>
          <p:cNvSpPr/>
          <p:nvPr/>
        </p:nvSpPr>
        <p:spPr>
          <a:xfrm>
            <a:off x="596550" y="3325100"/>
            <a:ext cx="821400" cy="821400"/>
          </a:xfrm>
          <a:prstGeom prst="hear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Unity Licensing </a:t>
            </a:r>
          </a:p>
        </p:txBody>
      </p:sp>
      <p:sp>
        <p:nvSpPr>
          <p:cNvPr id="146" name="Shape 1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10-12 at 12.37.58 AM.png" id="147" name="Shape 147"/>
          <p:cNvPicPr preferRelativeResize="0"/>
          <p:nvPr/>
        </p:nvPicPr>
        <p:blipFill>
          <a:blip r:embed="rId3">
            <a:alphaModFix/>
          </a:blip>
          <a:stretch>
            <a:fillRect/>
          </a:stretch>
        </p:blipFill>
        <p:spPr>
          <a:xfrm>
            <a:off x="0" y="254327"/>
            <a:ext cx="9143999" cy="4634845"/>
          </a:xfrm>
          <a:prstGeom prst="rect">
            <a:avLst/>
          </a:prstGeom>
          <a:noFill/>
          <a:ln>
            <a:noFill/>
          </a:ln>
        </p:spPr>
      </p:pic>
      <p:cxnSp>
        <p:nvCxnSpPr>
          <p:cNvPr id="148" name="Shape 148"/>
          <p:cNvCxnSpPr/>
          <p:nvPr/>
        </p:nvCxnSpPr>
        <p:spPr>
          <a:xfrm flipH="1">
            <a:off x="1628775" y="1190625"/>
            <a:ext cx="457200" cy="466800"/>
          </a:xfrm>
          <a:prstGeom prst="straightConnector1">
            <a:avLst/>
          </a:prstGeom>
          <a:noFill/>
          <a:ln cap="flat" cmpd="sng" w="9525">
            <a:solidFill>
              <a:schemeClr val="dk2"/>
            </a:solidFill>
            <a:prstDash val="solid"/>
            <a:round/>
            <a:headEnd len="lg" w="lg" type="none"/>
            <a:tailEnd len="lg" w="lg" type="triangle"/>
          </a:ln>
        </p:spPr>
      </p:cxnSp>
      <p:sp>
        <p:nvSpPr>
          <p:cNvPr id="149" name="Shape 149"/>
          <p:cNvSpPr txBox="1"/>
          <p:nvPr/>
        </p:nvSpPr>
        <p:spPr>
          <a:xfrm>
            <a:off x="1685925" y="809625"/>
            <a:ext cx="1285800" cy="640200"/>
          </a:xfrm>
          <a:prstGeom prst="rect">
            <a:avLst/>
          </a:prstGeom>
          <a:noFill/>
          <a:ln>
            <a:noFill/>
          </a:ln>
        </p:spPr>
        <p:txBody>
          <a:bodyPr anchorCtr="0" anchor="t" bIns="91425" lIns="91425" rIns="91425" tIns="91425">
            <a:noAutofit/>
          </a:bodyPr>
          <a:lstStyle/>
          <a:p>
            <a:pPr lvl="0">
              <a:spcBef>
                <a:spcPts val="0"/>
              </a:spcBef>
              <a:buNone/>
            </a:pPr>
            <a:r>
              <a:rPr lang="en"/>
              <a:t>Only Gripe</a:t>
            </a:r>
          </a:p>
          <a:p>
            <a:pPr lvl="0">
              <a:spcBef>
                <a:spcPts val="0"/>
              </a:spcBef>
              <a:buNone/>
            </a:pPr>
            <a:r>
              <a:t/>
            </a:r>
            <a:endParaRPr/>
          </a:p>
        </p:txBody>
      </p:sp>
      <p:cxnSp>
        <p:nvCxnSpPr>
          <p:cNvPr id="150" name="Shape 150"/>
          <p:cNvCxnSpPr/>
          <p:nvPr/>
        </p:nvCxnSpPr>
        <p:spPr>
          <a:xfrm>
            <a:off x="142875" y="1600200"/>
            <a:ext cx="120000" cy="207900"/>
          </a:xfrm>
          <a:prstGeom prst="straightConnector1">
            <a:avLst/>
          </a:prstGeom>
          <a:noFill/>
          <a:ln cap="flat" cmpd="sng" w="28575">
            <a:solidFill>
              <a:srgbClr val="FF0000"/>
            </a:solidFill>
            <a:prstDash val="solid"/>
            <a:round/>
            <a:headEnd len="lg" w="lg" type="none"/>
            <a:tailEnd len="lg" w="lg" type="none"/>
          </a:ln>
        </p:spPr>
      </p:cxn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